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65" r:id="rId4"/>
    <p:sldId id="258" r:id="rId5"/>
    <p:sldId id="264" r:id="rId6"/>
    <p:sldId id="259" r:id="rId7"/>
    <p:sldId id="261" r:id="rId8"/>
    <p:sldId id="266" r:id="rId9"/>
    <p:sldId id="267" r:id="rId10"/>
    <p:sldId id="260"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6D1D4E-A4EF-4391-B84B-0F2513CB4EF6}" v="306" dt="2021-01-19T18:00:27.290"/>
    <p1510:client id="{9616B5ED-E5A1-83A4-B1AF-DEE03D7E05BF}" v="531" dt="2021-01-20T08:05:05.998"/>
    <p1510:client id="{F64B7F81-F573-7DFB-4296-20A4F5EF2901}" v="173" dt="2021-01-20T07:23:51.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61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15339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9486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09501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83563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869911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1548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0449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28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36718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94807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1/20/2021</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745538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1/20/2021</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348975585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77C5D3-7C3E-4C05-9B97-428FBF930F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1154" y="10"/>
            <a:ext cx="12192000" cy="6857990"/>
          </a:xfrm>
          <a:prstGeom prst="rect">
            <a:avLst/>
          </a:prstGeom>
        </p:spPr>
      </p:pic>
      <p:sp>
        <p:nvSpPr>
          <p:cNvPr id="11" name="Rectangle 10">
            <a:extLst>
              <a:ext uri="{FF2B5EF4-FFF2-40B4-BE49-F238E27FC236}">
                <a16:creationId xmlns:a16="http://schemas.microsoft.com/office/drawing/2014/main" id="{D8BE8C52-9C3E-4691-A186-7582BDF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 y="696037"/>
            <a:ext cx="12188952" cy="5172500"/>
          </a:xfrm>
          <a:prstGeom prst="rect">
            <a:avLst/>
          </a:prstGeom>
          <a:gradFill>
            <a:gsLst>
              <a:gs pos="42000">
                <a:srgbClr val="000000">
                  <a:alpha val="23000"/>
                </a:srgbClr>
              </a:gs>
              <a:gs pos="0">
                <a:srgbClr val="000000">
                  <a:alpha val="0"/>
                </a:srgbClr>
              </a:gs>
              <a:gs pos="71000">
                <a:srgbClr val="000000">
                  <a:alpha val="2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2846" y="246040"/>
            <a:ext cx="9144000" cy="2611940"/>
          </a:xfrm>
        </p:spPr>
        <p:txBody>
          <a:bodyPr>
            <a:normAutofit/>
          </a:bodyPr>
          <a:lstStyle/>
          <a:p>
            <a:r>
              <a:rPr lang="en-US" sz="5400" i="0">
                <a:solidFill>
                  <a:srgbClr val="FFFFFF"/>
                </a:solidFill>
                <a:latin typeface="Tw Cen MT Condensed Extra Bold"/>
              </a:rPr>
              <a:t>Project:</a:t>
            </a:r>
            <a:br>
              <a:rPr lang="en-US" sz="5400" i="0">
                <a:latin typeface="Tw Cen MT Condensed Extra Bold"/>
              </a:rPr>
            </a:br>
            <a:br>
              <a:rPr lang="en-US" sz="5400" i="0">
                <a:latin typeface="Tw Cen MT Condensed Extra Bold"/>
              </a:rPr>
            </a:br>
            <a:r>
              <a:rPr lang="en-US" sz="5400" i="0">
                <a:solidFill>
                  <a:srgbClr val="FFFFFF"/>
                </a:solidFill>
                <a:latin typeface="Tw Cen MT Condensed Extra Bold"/>
              </a:rPr>
              <a:t>Tiny TOY CARS</a:t>
            </a:r>
          </a:p>
        </p:txBody>
      </p:sp>
      <p:sp>
        <p:nvSpPr>
          <p:cNvPr id="3" name="Subtitle 2"/>
          <p:cNvSpPr>
            <a:spLocks noGrp="1"/>
          </p:cNvSpPr>
          <p:nvPr>
            <p:ph type="subTitle" idx="1"/>
          </p:nvPr>
        </p:nvSpPr>
        <p:spPr>
          <a:xfrm>
            <a:off x="1521656" y="4800390"/>
            <a:ext cx="8604647" cy="1892254"/>
          </a:xfrm>
        </p:spPr>
        <p:txBody>
          <a:bodyPr vert="horz" lIns="91440" tIns="91440" rIns="91440" bIns="91440" rtlCol="0" anchor="t">
            <a:normAutofit/>
          </a:bodyPr>
          <a:lstStyle/>
          <a:p>
            <a:r>
              <a:rPr lang="en-US" sz="3200">
                <a:solidFill>
                  <a:srgbClr val="FFFFFF"/>
                </a:solidFill>
                <a:latin typeface="Tw Cen MT Condensed"/>
              </a:rPr>
              <a:t>BY: Asonye </a:t>
            </a:r>
            <a:r>
              <a:rPr lang="en-US" sz="3200" err="1">
                <a:solidFill>
                  <a:srgbClr val="FFFFFF"/>
                </a:solidFill>
                <a:latin typeface="Tw Cen MT Condensed"/>
              </a:rPr>
              <a:t>Ajachukwu</a:t>
            </a:r>
            <a:r>
              <a:rPr lang="en-US" sz="3200">
                <a:solidFill>
                  <a:srgbClr val="FFFFFF"/>
                </a:solidFill>
                <a:latin typeface="Tw Cen MT Condensed"/>
              </a:rPr>
              <a:t>, </a:t>
            </a:r>
            <a:r>
              <a:rPr lang="en-US" sz="3200" err="1">
                <a:solidFill>
                  <a:srgbClr val="FFFFFF"/>
                </a:solidFill>
                <a:latin typeface="Tw Cen MT Condensed"/>
              </a:rPr>
              <a:t>asad</a:t>
            </a:r>
            <a:r>
              <a:rPr lang="en-US" sz="3200">
                <a:solidFill>
                  <a:srgbClr val="FFFFFF"/>
                </a:solidFill>
                <a:latin typeface="Tw Cen MT Condensed"/>
              </a:rPr>
              <a:t> </a:t>
            </a:r>
            <a:r>
              <a:rPr lang="en-US" sz="3200" err="1">
                <a:solidFill>
                  <a:srgbClr val="FFFFFF"/>
                </a:solidFill>
                <a:latin typeface="Tw Cen MT Condensed"/>
              </a:rPr>
              <a:t>muhammad</a:t>
            </a:r>
            <a:r>
              <a:rPr lang="en-US" sz="3200">
                <a:solidFill>
                  <a:srgbClr val="FFFFFF"/>
                </a:solidFill>
                <a:latin typeface="Tw Cen MT Condensed"/>
              </a:rPr>
              <a:t>, </a:t>
            </a:r>
            <a:r>
              <a:rPr lang="en-US" sz="3200" err="1">
                <a:solidFill>
                  <a:srgbClr val="FFFFFF"/>
                </a:solidFill>
                <a:latin typeface="Tw Cen MT Condensed"/>
              </a:rPr>
              <a:t>yuxin</a:t>
            </a:r>
            <a:r>
              <a:rPr lang="en-US" sz="3200">
                <a:solidFill>
                  <a:srgbClr val="FFFFFF"/>
                </a:solidFill>
                <a:latin typeface="Tw Cen MT Condensed"/>
              </a:rPr>
              <a:t> yang, </a:t>
            </a:r>
            <a:r>
              <a:rPr lang="en-US" sz="3200" err="1">
                <a:solidFill>
                  <a:srgbClr val="FFFFFF"/>
                </a:solidFill>
                <a:latin typeface="Tw Cen MT Condensed"/>
              </a:rPr>
              <a:t>fatou</a:t>
            </a:r>
            <a:r>
              <a:rPr lang="en-US" sz="3200">
                <a:solidFill>
                  <a:srgbClr val="FFFFFF"/>
                </a:solidFill>
                <a:latin typeface="Tw Cen MT Condensed"/>
              </a:rPr>
              <a:t> </a:t>
            </a:r>
            <a:r>
              <a:rPr lang="en-US" sz="3200" err="1">
                <a:solidFill>
                  <a:srgbClr val="FFFFFF"/>
                </a:solidFill>
                <a:latin typeface="Tw Cen MT Condensed"/>
              </a:rPr>
              <a:t>senghor,Yuqi</a:t>
            </a:r>
            <a:r>
              <a:rPr lang="en-US" sz="3200">
                <a:solidFill>
                  <a:srgbClr val="FFFFFF"/>
                </a:solidFill>
                <a:latin typeface="Tw Cen MT Condensed"/>
              </a:rPr>
              <a:t> </a:t>
            </a:r>
            <a:r>
              <a:rPr lang="en-US" sz="3200" err="1">
                <a:solidFill>
                  <a:srgbClr val="FFFFFF"/>
                </a:solidFill>
                <a:latin typeface="Tw Cen MT Condensed"/>
              </a:rPr>
              <a:t>hao</a:t>
            </a:r>
            <a:endParaRPr lang="en-US" sz="3200">
              <a:solidFill>
                <a:srgbClr val="FFFFFF"/>
              </a:solidFill>
              <a:latin typeface="Tw Cen MT Condensed"/>
            </a:endParaRPr>
          </a:p>
        </p:txBody>
      </p:sp>
    </p:spTree>
    <p:extLst>
      <p:ext uri="{BB962C8B-B14F-4D97-AF65-F5344CB8AC3E}">
        <p14:creationId xmlns:p14="http://schemas.microsoft.com/office/powerpoint/2010/main" val="12863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103523" y="1066641"/>
            <a:ext cx="5158123" cy="4724400"/>
          </a:xfrm>
        </p:spPr>
        <p:txBody>
          <a:bodyPr anchor="ctr">
            <a:normAutofit/>
          </a:bodyPr>
          <a:lstStyle/>
          <a:p>
            <a:r>
              <a:rPr lang="en-US" sz="3400"/>
              <a:t>Car Movement</a:t>
            </a:r>
            <a:br>
              <a:rPr lang="en-US" sz="3400"/>
            </a:br>
            <a:r>
              <a:rPr lang="en-US" sz="3400"/>
              <a:t>-</a:t>
            </a:r>
            <a:r>
              <a:rPr lang="en-US" sz="3400" err="1"/>
              <a:t>asonye</a:t>
            </a:r>
            <a:r>
              <a:rPr lang="en-US" sz="3400"/>
              <a:t> </a:t>
            </a:r>
            <a:r>
              <a:rPr lang="en-US" sz="3400" err="1"/>
              <a:t>Ajachukwu</a:t>
            </a:r>
          </a:p>
        </p:txBody>
      </p:sp>
      <p:cxnSp>
        <p:nvCxnSpPr>
          <p:cNvPr id="9" name="Straight Connector 13">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7" descr="A picture containing accessory, map, umbrella, drawing&#10;&#10;Description automatically generated">
            <a:extLst>
              <a:ext uri="{FF2B5EF4-FFF2-40B4-BE49-F238E27FC236}">
                <a16:creationId xmlns:a16="http://schemas.microsoft.com/office/drawing/2014/main" id="{F97585CD-8D75-4FAC-B0AB-B7B7E732BDE5}"/>
              </a:ext>
            </a:extLst>
          </p:cNvPr>
          <p:cNvPicPr>
            <a:picLocks noGrp="1" noChangeAspect="1"/>
          </p:cNvPicPr>
          <p:nvPr>
            <p:ph idx="1"/>
          </p:nvPr>
        </p:nvPicPr>
        <p:blipFill>
          <a:blip r:embed="rId2"/>
          <a:stretch>
            <a:fillRect/>
          </a:stretch>
        </p:blipFill>
        <p:spPr>
          <a:xfrm>
            <a:off x="5236020" y="6623"/>
            <a:ext cx="6957083" cy="2471116"/>
          </a:xfrm>
        </p:spPr>
      </p:pic>
      <p:sp>
        <p:nvSpPr>
          <p:cNvPr id="8" name="Content Placeholder 2">
            <a:extLst>
              <a:ext uri="{FF2B5EF4-FFF2-40B4-BE49-F238E27FC236}">
                <a16:creationId xmlns:a16="http://schemas.microsoft.com/office/drawing/2014/main" id="{24EFC1A5-BE74-401B-82F4-3A44213A3EE2}"/>
              </a:ext>
            </a:extLst>
          </p:cNvPr>
          <p:cNvSpPr txBox="1">
            <a:spLocks/>
          </p:cNvSpPr>
          <p:nvPr/>
        </p:nvSpPr>
        <p:spPr>
          <a:xfrm>
            <a:off x="5177672" y="2541772"/>
            <a:ext cx="6954643" cy="4222381"/>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altLang="zh-CN">
              <a:ea typeface="+mn-lt"/>
              <a:cs typeface="+mn-lt"/>
            </a:endParaRPr>
          </a:p>
          <a:p>
            <a:pPr>
              <a:spcBef>
                <a:spcPts val="0"/>
              </a:spcBef>
            </a:pPr>
            <a:r>
              <a:rPr lang="en-US" altLang="zh-CN">
                <a:ea typeface="+mn-lt"/>
                <a:cs typeface="+mn-lt"/>
              </a:rPr>
              <a:t>For the car motion, we calculate the length of the curve in which the car would pass through in order for it to move, pass through the door using the shortest path and getting into the car parking.</a:t>
            </a:r>
          </a:p>
          <a:p>
            <a:pPr>
              <a:spcBef>
                <a:spcPts val="0"/>
              </a:spcBef>
            </a:pPr>
            <a:endParaRPr lang="en-US" altLang="zh-CN">
              <a:ea typeface="+mn-lt"/>
              <a:cs typeface="+mn-lt"/>
            </a:endParaRPr>
          </a:p>
          <a:p>
            <a:pPr>
              <a:spcBef>
                <a:spcPts val="0"/>
              </a:spcBef>
            </a:pPr>
            <a:r>
              <a:rPr lang="zh-CN">
                <a:ea typeface="+mn-lt"/>
                <a:cs typeface="+mn-lt"/>
              </a:rPr>
              <a:t>We consider that we have dt which is the delay since the previous motion and the constant velocity (velocity) of the car. We can deduce the length of the travel d = velocity × dt. The next step consist in computing Pi(t) and Pj (t+) two positions on the curve, and reduce d with the length of PiPj</a:t>
            </a:r>
            <a:endParaRPr lang="zh-CN" altLang="en-US">
              <a:ea typeface="+mn-lt"/>
              <a:cs typeface="+mn-lt"/>
            </a:endParaRPr>
          </a:p>
          <a:p>
            <a:pPr>
              <a:spcBef>
                <a:spcPts val="0"/>
              </a:spcBef>
            </a:pPr>
            <a:endParaRPr lang="zh-CN" altLang="en-US">
              <a:ea typeface="+mn-lt"/>
              <a:cs typeface="+mn-lt"/>
            </a:endParaRPr>
          </a:p>
          <a:p>
            <a:pPr>
              <a:spcBef>
                <a:spcPts val="0"/>
              </a:spcBef>
            </a:pPr>
            <a:r>
              <a:rPr lang="zh-CN" altLang="en-US">
                <a:ea typeface="+mn-lt"/>
                <a:cs typeface="+mn-lt"/>
              </a:rPr>
              <a:t>This is achieved using the </a:t>
            </a:r>
            <a:r>
              <a:rPr lang="zh-CN">
                <a:ea typeface="+mn-lt"/>
                <a:cs typeface="+mn-lt"/>
              </a:rPr>
              <a:t>v</a:t>
            </a:r>
            <a:r>
              <a:rPr lang="en-US" altLang="zh-CN">
                <a:ea typeface="+mn-lt"/>
                <a:cs typeface="+mn-lt"/>
              </a:rPr>
              <a:t>o</a:t>
            </a:r>
            <a:r>
              <a:rPr lang="zh-CN">
                <a:ea typeface="+mn-lt"/>
                <a:cs typeface="+mn-lt"/>
              </a:rPr>
              <a:t>id TinyToyCars : : onUpdate ( d ouble dt )</a:t>
            </a:r>
            <a:r>
              <a:rPr lang="en-US" altLang="zh-CN">
                <a:ea typeface="+mn-lt"/>
                <a:cs typeface="+mn-lt"/>
              </a:rPr>
              <a:t>function</a:t>
            </a:r>
            <a:endParaRPr lang="zh-CN" altLang="en-US">
              <a:ea typeface="+mn-lt"/>
              <a:cs typeface="+mn-lt"/>
            </a:endParaRPr>
          </a:p>
          <a:p>
            <a:pPr>
              <a:spcBef>
                <a:spcPts val="0"/>
              </a:spcBef>
            </a:pPr>
            <a:endParaRPr lang="en-US" altLang="zh-CN">
              <a:ea typeface="+mn-lt"/>
              <a:cs typeface="+mn-lt"/>
            </a:endParaRPr>
          </a:p>
          <a:p>
            <a:pPr>
              <a:spcBef>
                <a:spcPts val="0"/>
              </a:spcBef>
            </a:pPr>
            <a:endParaRPr lang="en-US">
              <a:ea typeface="+mn-lt"/>
              <a:cs typeface="+mn-lt"/>
            </a:endParaRPr>
          </a:p>
        </p:txBody>
      </p:sp>
    </p:spTree>
    <p:extLst>
      <p:ext uri="{BB962C8B-B14F-4D97-AF65-F5344CB8AC3E}">
        <p14:creationId xmlns:p14="http://schemas.microsoft.com/office/powerpoint/2010/main" val="2402384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Thank you!</a:t>
            </a:r>
          </a:p>
        </p:txBody>
      </p:sp>
      <p:cxnSp>
        <p:nvCxnSpPr>
          <p:cNvPr id="34" name="Straight Connector 33">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3" name="Graphic 12" descr="Handshake">
            <a:extLst>
              <a:ext uri="{FF2B5EF4-FFF2-40B4-BE49-F238E27FC236}">
                <a16:creationId xmlns:a16="http://schemas.microsoft.com/office/drawing/2014/main" id="{87932691-0D1F-4F2D-A9F4-013EC7A17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51981"/>
            <a:ext cx="5562600" cy="5562600"/>
          </a:xfrm>
          <a:prstGeom prst="rect">
            <a:avLst/>
          </a:prstGeom>
        </p:spPr>
      </p:pic>
    </p:spTree>
    <p:extLst>
      <p:ext uri="{BB962C8B-B14F-4D97-AF65-F5344CB8AC3E}">
        <p14:creationId xmlns:p14="http://schemas.microsoft.com/office/powerpoint/2010/main" val="2752118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664431" y="1102360"/>
            <a:ext cx="3812717" cy="4724400"/>
          </a:xfrm>
        </p:spPr>
        <p:txBody>
          <a:bodyPr anchor="ctr">
            <a:normAutofit/>
          </a:bodyPr>
          <a:lstStyle/>
          <a:p>
            <a:r>
              <a:rPr lang="en-US" sz="3400"/>
              <a:t>Introduction</a:t>
            </a:r>
            <a:br>
              <a:rPr lang="en-US" sz="3400"/>
            </a:br>
            <a:r>
              <a:rPr lang="en-US" sz="3400"/>
              <a:t>-Asad Muhammad</a:t>
            </a:r>
          </a:p>
        </p:txBody>
      </p:sp>
      <p:cxnSp>
        <p:nvCxnSpPr>
          <p:cNvPr id="9" name="Straight Connector 13">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FCADDD-CCAE-4557-86C6-7ABF8A9734D6}"/>
              </a:ext>
            </a:extLst>
          </p:cNvPr>
          <p:cNvSpPr>
            <a:spLocks noGrp="1"/>
          </p:cNvSpPr>
          <p:nvPr>
            <p:ph idx="1"/>
          </p:nvPr>
        </p:nvSpPr>
        <p:spPr>
          <a:xfrm>
            <a:off x="5797686" y="533399"/>
            <a:ext cx="5683114" cy="5771481"/>
          </a:xfrm>
        </p:spPr>
        <p:txBody>
          <a:bodyPr anchor="ctr">
            <a:normAutofit/>
          </a:bodyPr>
          <a:lstStyle/>
          <a:p>
            <a:r>
              <a:rPr lang="en-US">
                <a:ea typeface="+mn-lt"/>
                <a:cs typeface="+mn-lt"/>
              </a:rPr>
              <a:t>In this project we were supposed to perform the motions of different color cars towards their matching color parking respectively by using some techniques, algorithms and methods that will make them able to adapt the shortest path to reach thier destinations(Same colored Parking) from their sources.</a:t>
            </a:r>
          </a:p>
          <a:p>
            <a:r>
              <a:rPr lang="en-US">
                <a:ea typeface="+mn-lt"/>
                <a:cs typeface="+mn-lt"/>
              </a:rPr>
              <a:t>The project required us to build a background comprised of several rooms each with in/out gates and parking, the placement and motion of the cars and the simulation as well</a:t>
            </a:r>
            <a:endParaRPr lang="en-US"/>
          </a:p>
        </p:txBody>
      </p:sp>
    </p:spTree>
    <p:extLst>
      <p:ext uri="{BB962C8B-B14F-4D97-AF65-F5344CB8AC3E}">
        <p14:creationId xmlns:p14="http://schemas.microsoft.com/office/powerpoint/2010/main" val="2932416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664431" y="1102360"/>
            <a:ext cx="3812717" cy="4724400"/>
          </a:xfrm>
        </p:spPr>
        <p:txBody>
          <a:bodyPr anchor="ctr">
            <a:normAutofit/>
          </a:bodyPr>
          <a:lstStyle/>
          <a:p>
            <a:r>
              <a:rPr lang="en-US" sz="3400"/>
              <a:t>Introduction</a:t>
            </a:r>
            <a:br>
              <a:rPr lang="en-US" sz="3400"/>
            </a:br>
            <a:r>
              <a:rPr lang="en-US" sz="3400"/>
              <a:t>-Asad muhammad</a:t>
            </a:r>
          </a:p>
        </p:txBody>
      </p:sp>
      <p:cxnSp>
        <p:nvCxnSpPr>
          <p:cNvPr id="9" name="Straight Connector 13">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FCADDD-CCAE-4557-86C6-7ABF8A9734D6}"/>
              </a:ext>
            </a:extLst>
          </p:cNvPr>
          <p:cNvSpPr>
            <a:spLocks noGrp="1"/>
          </p:cNvSpPr>
          <p:nvPr>
            <p:ph idx="1"/>
          </p:nvPr>
        </p:nvSpPr>
        <p:spPr>
          <a:xfrm>
            <a:off x="5797686" y="533399"/>
            <a:ext cx="5683114" cy="5771481"/>
          </a:xfrm>
        </p:spPr>
        <p:txBody>
          <a:bodyPr anchor="ctr">
            <a:normAutofit/>
          </a:bodyPr>
          <a:lstStyle/>
          <a:p>
            <a:pPr>
              <a:buFont typeface="Arial,Sans-Serif" panose="020B0604020202020204" pitchFamily="34" charset="0"/>
            </a:pPr>
            <a:r>
              <a:rPr lang="en-US">
                <a:ea typeface="+mn-lt"/>
                <a:cs typeface="+mn-lt"/>
              </a:rPr>
              <a:t>The main components required for this project are,</a:t>
            </a:r>
          </a:p>
          <a:p>
            <a:pPr>
              <a:buFont typeface="Arial,Sans-Serif" panose="020B0604020202020204" pitchFamily="34" charset="0"/>
            </a:pPr>
            <a:r>
              <a:rPr lang="en-US">
                <a:ea typeface="+mn-lt"/>
                <a:cs typeface="+mn-lt"/>
              </a:rPr>
              <a:t>-The geometric algorithms to construct the background.</a:t>
            </a:r>
          </a:p>
          <a:p>
            <a:pPr>
              <a:buFont typeface="Arial,Sans-Serif" panose="020B0604020202020204" pitchFamily="34" charset="0"/>
            </a:pPr>
            <a:r>
              <a:rPr lang="en-US">
                <a:ea typeface="+mn-lt"/>
                <a:cs typeface="+mn-lt"/>
              </a:rPr>
              <a:t>-Constructing a regular Delaunay mesh.</a:t>
            </a:r>
          </a:p>
          <a:p>
            <a:pPr>
              <a:buFont typeface="Arial,Sans-Serif" panose="020B0604020202020204" pitchFamily="34" charset="0"/>
            </a:pPr>
            <a:r>
              <a:rPr lang="en-US">
                <a:ea typeface="+mn-lt"/>
                <a:cs typeface="+mn-lt"/>
              </a:rPr>
              <a:t>-The Voronoi diagram.</a:t>
            </a:r>
          </a:p>
          <a:p>
            <a:pPr>
              <a:buFont typeface="Arial,Sans-Serif" panose="020B0604020202020204" pitchFamily="34" charset="0"/>
            </a:pPr>
            <a:r>
              <a:rPr lang="en-US">
                <a:ea typeface="+mn-lt"/>
                <a:cs typeface="+mn-lt"/>
              </a:rPr>
              <a:t>-Building Gates, Toy cars and Car parks.</a:t>
            </a:r>
          </a:p>
          <a:p>
            <a:pPr>
              <a:buFont typeface="Arial,Sans-Serif" panose="020B0604020202020204" pitchFamily="34" charset="0"/>
            </a:pPr>
            <a:r>
              <a:rPr lang="en-US">
                <a:ea typeface="+mn-lt"/>
                <a:cs typeface="+mn-lt"/>
              </a:rPr>
              <a:t>-Toy car motion.</a:t>
            </a:r>
          </a:p>
          <a:p>
            <a:pPr>
              <a:buFont typeface="Arial,Sans-Serif" panose="020B0604020202020204" pitchFamily="34" charset="0"/>
            </a:pPr>
            <a:r>
              <a:rPr lang="en-US">
                <a:ea typeface="+mn-lt"/>
                <a:cs typeface="+mn-lt"/>
              </a:rPr>
              <a:t>-Simulation of the toy cars motions.</a:t>
            </a:r>
            <a:endParaRPr lang="en-US"/>
          </a:p>
        </p:txBody>
      </p:sp>
    </p:spTree>
    <p:extLst>
      <p:ext uri="{BB962C8B-B14F-4D97-AF65-F5344CB8AC3E}">
        <p14:creationId xmlns:p14="http://schemas.microsoft.com/office/powerpoint/2010/main" val="55114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664431" y="1102360"/>
            <a:ext cx="3812717" cy="4724400"/>
          </a:xfrm>
        </p:spPr>
        <p:txBody>
          <a:bodyPr anchor="ctr">
            <a:normAutofit/>
          </a:bodyPr>
          <a:lstStyle/>
          <a:p>
            <a:r>
              <a:rPr lang="en-US" sz="3400"/>
              <a:t>Delaunay Graph</a:t>
            </a:r>
            <a:br>
              <a:rPr lang="en-US" sz="3400"/>
            </a:br>
            <a:br>
              <a:rPr lang="en-US" sz="3400"/>
            </a:br>
            <a:r>
              <a:rPr lang="en-US" sz="3400"/>
              <a:t>- Fatou </a:t>
            </a:r>
            <a:r>
              <a:rPr lang="en-US" sz="3400" err="1"/>
              <a:t>senghor</a:t>
            </a:r>
          </a:p>
        </p:txBody>
      </p:sp>
      <p:cxnSp>
        <p:nvCxnSpPr>
          <p:cNvPr id="9" name="Straight Connector 13">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del">
            <a:hlinkClick r:id="" action="ppaction://media"/>
            <a:extLst>
              <a:ext uri="{FF2B5EF4-FFF2-40B4-BE49-F238E27FC236}">
                <a16:creationId xmlns:a16="http://schemas.microsoft.com/office/drawing/2014/main" id="{C4C6FDEB-3B94-4C62-9E6A-BEF914EC46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38791" y="452371"/>
            <a:ext cx="8754700" cy="5947892"/>
          </a:xfrm>
        </p:spPr>
      </p:pic>
    </p:spTree>
    <p:extLst>
      <p:ext uri="{BB962C8B-B14F-4D97-AF65-F5344CB8AC3E}">
        <p14:creationId xmlns:p14="http://schemas.microsoft.com/office/powerpoint/2010/main" val="255167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664431" y="1102360"/>
            <a:ext cx="3812717" cy="4724400"/>
          </a:xfrm>
        </p:spPr>
        <p:txBody>
          <a:bodyPr anchor="ctr">
            <a:normAutofit/>
          </a:bodyPr>
          <a:lstStyle/>
          <a:p>
            <a:r>
              <a:rPr lang="en-US" sz="3400"/>
              <a:t>Voronoi</a:t>
            </a:r>
            <a:br>
              <a:rPr lang="en-US" sz="3400"/>
            </a:br>
            <a:br>
              <a:rPr lang="en-US" sz="3400"/>
            </a:br>
            <a:r>
              <a:rPr lang="en-US" sz="3400"/>
              <a:t>-Yuqi hao</a:t>
            </a:r>
          </a:p>
        </p:txBody>
      </p:sp>
      <p:cxnSp>
        <p:nvCxnSpPr>
          <p:cNvPr id="9" name="Straight Connector 13">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FCADDD-CCAE-4557-86C6-7ABF8A9734D6}"/>
              </a:ext>
            </a:extLst>
          </p:cNvPr>
          <p:cNvSpPr>
            <a:spLocks noGrp="1"/>
          </p:cNvSpPr>
          <p:nvPr>
            <p:ph idx="1"/>
          </p:nvPr>
        </p:nvSpPr>
        <p:spPr>
          <a:xfrm>
            <a:off x="5797686" y="533399"/>
            <a:ext cx="5683114" cy="5771481"/>
          </a:xfrm>
        </p:spPr>
        <p:txBody>
          <a:bodyPr anchor="ctr">
            <a:normAutofit/>
          </a:bodyPr>
          <a:lstStyle/>
          <a:p>
            <a:pPr marL="0" indent="0">
              <a:buNone/>
            </a:pPr>
            <a:endParaRPr lang="en-US"/>
          </a:p>
        </p:txBody>
      </p:sp>
      <p:pic>
        <p:nvPicPr>
          <p:cNvPr id="4" name="vor">
            <a:hlinkClick r:id="" action="ppaction://media"/>
            <a:extLst>
              <a:ext uri="{FF2B5EF4-FFF2-40B4-BE49-F238E27FC236}">
                <a16:creationId xmlns:a16="http://schemas.microsoft.com/office/drawing/2014/main" id="{D690B04F-2F97-4F77-9D3F-5D68F9DA3B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42809" y="255528"/>
            <a:ext cx="9449441" cy="6336210"/>
          </a:xfrm>
          <a:prstGeom prst="rect">
            <a:avLst/>
          </a:prstGeom>
        </p:spPr>
      </p:pic>
    </p:spTree>
    <p:extLst>
      <p:ext uri="{BB962C8B-B14F-4D97-AF65-F5344CB8AC3E}">
        <p14:creationId xmlns:p14="http://schemas.microsoft.com/office/powerpoint/2010/main" val="55706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664431" y="1102360"/>
            <a:ext cx="3812717" cy="4724400"/>
          </a:xfrm>
        </p:spPr>
        <p:txBody>
          <a:bodyPr anchor="ctr">
            <a:normAutofit/>
          </a:bodyPr>
          <a:lstStyle/>
          <a:p>
            <a:r>
              <a:rPr lang="en-US" sz="3400"/>
              <a:t>Voronoi</a:t>
            </a:r>
            <a:br>
              <a:rPr lang="en-US" sz="3400"/>
            </a:br>
            <a:br>
              <a:rPr lang="en-US" sz="3400"/>
            </a:br>
            <a:r>
              <a:rPr lang="en-US" sz="3400"/>
              <a:t>-Yuqi hao</a:t>
            </a:r>
          </a:p>
        </p:txBody>
      </p:sp>
      <p:cxnSp>
        <p:nvCxnSpPr>
          <p:cNvPr id="9" name="Straight Connector 13">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FCADDD-CCAE-4557-86C6-7ABF8A9734D6}"/>
              </a:ext>
            </a:extLst>
          </p:cNvPr>
          <p:cNvSpPr>
            <a:spLocks noGrp="1"/>
          </p:cNvSpPr>
          <p:nvPr>
            <p:ph idx="1"/>
          </p:nvPr>
        </p:nvSpPr>
        <p:spPr>
          <a:xfrm>
            <a:off x="5797686" y="533399"/>
            <a:ext cx="5683114" cy="5771481"/>
          </a:xfrm>
        </p:spPr>
        <p:txBody>
          <a:bodyPr anchor="ctr">
            <a:normAutofit fontScale="85000" lnSpcReduction="10000"/>
          </a:bodyPr>
          <a:lstStyle/>
          <a:p>
            <a:pPr marL="0" indent="0">
              <a:buNone/>
            </a:pPr>
            <a:r>
              <a:rPr lang="en-US" sz="2800" b="1"/>
              <a:t>The steps to establish a Voronoi diagram are</a:t>
            </a:r>
            <a:r>
              <a:rPr lang="en-US"/>
              <a:t>:</a:t>
            </a:r>
          </a:p>
          <a:p>
            <a:r>
              <a:rPr lang="en-US"/>
              <a:t>(1) Discrete points automatically construct a triangulation, that is, a Delaunay triangulation. Number the discrete points and the formed triangles, and record which three discrete points each triangle is composed of.</a:t>
            </a:r>
          </a:p>
          <a:p>
            <a:r>
              <a:rPr lang="en-US"/>
              <a:t>(2) Calculate the center of the circumcircle of each triangle and record it.</a:t>
            </a:r>
          </a:p>
          <a:p>
            <a:r>
              <a:rPr lang="en-US"/>
              <a:t>(3) Traverse the triangle linked list to find the adjacent triangles </a:t>
            </a:r>
            <a:r>
              <a:rPr lang="en-US" err="1"/>
              <a:t>TriA</a:t>
            </a:r>
            <a:r>
              <a:rPr lang="en-US"/>
              <a:t>, </a:t>
            </a:r>
            <a:r>
              <a:rPr lang="en-US" err="1"/>
              <a:t>TriB</a:t>
            </a:r>
            <a:r>
              <a:rPr lang="en-US"/>
              <a:t> and </a:t>
            </a:r>
            <a:r>
              <a:rPr lang="en-US" err="1"/>
              <a:t>TriC</a:t>
            </a:r>
            <a:r>
              <a:rPr lang="en-US"/>
              <a:t> that are common to the three sides of the current triangle </a:t>
            </a:r>
            <a:r>
              <a:rPr lang="en-US" err="1"/>
              <a:t>pTri</a:t>
            </a:r>
            <a:r>
              <a:rPr lang="en-US"/>
              <a:t>.</a:t>
            </a:r>
          </a:p>
          <a:p>
            <a:r>
              <a:rPr lang="en-US"/>
              <a:t>(4) If found, connect the outer center of the found triangle to the outer center of </a:t>
            </a:r>
            <a:r>
              <a:rPr lang="en-US" err="1"/>
              <a:t>pTri</a:t>
            </a:r>
            <a:r>
              <a:rPr lang="en-US"/>
              <a:t> and store it in the </a:t>
            </a:r>
            <a:r>
              <a:rPr lang="en-US" err="1"/>
              <a:t>voronoi</a:t>
            </a:r>
            <a:r>
              <a:rPr lang="en-US"/>
              <a:t> edge list. If it is not found, find the outermost plumb line and store it in the </a:t>
            </a:r>
            <a:r>
              <a:rPr lang="en-US" err="1"/>
              <a:t>voronoi</a:t>
            </a:r>
            <a:r>
              <a:rPr lang="en-US"/>
              <a:t> edge list.</a:t>
            </a:r>
          </a:p>
          <a:p>
            <a:r>
              <a:rPr lang="en-US"/>
              <a:t>(5) At the end of the traversal, all the Voronoi edges are found, and the Voronoi diagram is drawn based on the edges.</a:t>
            </a:r>
          </a:p>
        </p:txBody>
      </p:sp>
      <p:grpSp>
        <p:nvGrpSpPr>
          <p:cNvPr id="11" name="组合 10">
            <a:extLst>
              <a:ext uri="{FF2B5EF4-FFF2-40B4-BE49-F238E27FC236}">
                <a16:creationId xmlns:a16="http://schemas.microsoft.com/office/drawing/2014/main" id="{9BC0708A-091B-4E1B-9D2D-76E8ACAE2558}"/>
              </a:ext>
            </a:extLst>
          </p:cNvPr>
          <p:cNvGrpSpPr/>
          <p:nvPr/>
        </p:nvGrpSpPr>
        <p:grpSpPr>
          <a:xfrm>
            <a:off x="3093929" y="423812"/>
            <a:ext cx="2758413" cy="1772220"/>
            <a:chOff x="3093929" y="423812"/>
            <a:chExt cx="2758413" cy="1772220"/>
          </a:xfrm>
        </p:grpSpPr>
        <p:sp>
          <p:nvSpPr>
            <p:cNvPr id="8" name="思想气泡: 云 7">
              <a:extLst>
                <a:ext uri="{FF2B5EF4-FFF2-40B4-BE49-F238E27FC236}">
                  <a16:creationId xmlns:a16="http://schemas.microsoft.com/office/drawing/2014/main" id="{B21EE2EC-D44F-46D1-8B12-9186B326E430}"/>
                </a:ext>
              </a:extLst>
            </p:cNvPr>
            <p:cNvSpPr/>
            <p:nvPr/>
          </p:nvSpPr>
          <p:spPr>
            <a:xfrm rot="20326053" flipH="1">
              <a:off x="3093929" y="423812"/>
              <a:ext cx="2649255" cy="1647172"/>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21BBF21-4098-4948-8F39-6F210E20AA0D}"/>
                </a:ext>
              </a:extLst>
            </p:cNvPr>
            <p:cNvSpPr txBox="1"/>
            <p:nvPr/>
          </p:nvSpPr>
          <p:spPr>
            <a:xfrm>
              <a:off x="3243936" y="441706"/>
              <a:ext cx="2608406" cy="1754326"/>
            </a:xfrm>
            <a:prstGeom prst="rect">
              <a:avLst/>
            </a:prstGeom>
            <a:noFill/>
          </p:spPr>
          <p:txBody>
            <a:bodyPr wrap="none" rtlCol="0">
              <a:spAutoFit/>
            </a:bodyPr>
            <a:lstStyle/>
            <a:p>
              <a:r>
                <a:rPr lang="en-US" altLang="zh-CN"/>
                <a:t>                   For this part, </a:t>
              </a:r>
            </a:p>
            <a:p>
              <a:r>
                <a:rPr lang="en-US" altLang="zh-CN"/>
                <a:t>we use a list of Vector2D ‘</a:t>
              </a:r>
            </a:p>
            <a:p>
              <a:r>
                <a:rPr lang="en-US" altLang="zh-CN"/>
                <a:t>and read i,i+1,i+2 each time. </a:t>
              </a:r>
            </a:p>
            <a:p>
              <a:r>
                <a:rPr lang="en-US" altLang="zh-CN"/>
                <a:t>It’s the triangulation we </a:t>
              </a:r>
            </a:p>
            <a:p>
              <a:r>
                <a:rPr lang="en-US" altLang="zh-CN"/>
                <a:t>did in polygon before.</a:t>
              </a:r>
            </a:p>
            <a:p>
              <a:endParaRPr lang="zh-CN" altLang="en-US"/>
            </a:p>
          </p:txBody>
        </p:sp>
      </p:grpSp>
      <p:grpSp>
        <p:nvGrpSpPr>
          <p:cNvPr id="14" name="组合 13">
            <a:extLst>
              <a:ext uri="{FF2B5EF4-FFF2-40B4-BE49-F238E27FC236}">
                <a16:creationId xmlns:a16="http://schemas.microsoft.com/office/drawing/2014/main" id="{7BC79D93-D3CF-4B5F-8943-43A12B7F9391}"/>
              </a:ext>
            </a:extLst>
          </p:cNvPr>
          <p:cNvGrpSpPr/>
          <p:nvPr/>
        </p:nvGrpSpPr>
        <p:grpSpPr>
          <a:xfrm>
            <a:off x="9861650" y="1578174"/>
            <a:ext cx="2423885" cy="1473200"/>
            <a:chOff x="9216738" y="1614459"/>
            <a:chExt cx="2423885" cy="1473200"/>
          </a:xfrm>
        </p:grpSpPr>
        <p:sp>
          <p:nvSpPr>
            <p:cNvPr id="12" name="对话气泡: 椭圆形 11">
              <a:extLst>
                <a:ext uri="{FF2B5EF4-FFF2-40B4-BE49-F238E27FC236}">
                  <a16:creationId xmlns:a16="http://schemas.microsoft.com/office/drawing/2014/main" id="{1CE9D5ED-4B30-405F-B8ED-5E2969563627}"/>
                </a:ext>
              </a:extLst>
            </p:cNvPr>
            <p:cNvSpPr/>
            <p:nvPr/>
          </p:nvSpPr>
          <p:spPr>
            <a:xfrm rot="1824451">
              <a:off x="9216738" y="1614459"/>
              <a:ext cx="2423885" cy="14732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ABD2CE5-57A6-4FDF-93C0-F80569B188C8}"/>
                </a:ext>
              </a:extLst>
            </p:cNvPr>
            <p:cNvSpPr txBox="1"/>
            <p:nvPr/>
          </p:nvSpPr>
          <p:spPr>
            <a:xfrm>
              <a:off x="9416387" y="1929039"/>
              <a:ext cx="2056973" cy="646331"/>
            </a:xfrm>
            <a:prstGeom prst="rect">
              <a:avLst/>
            </a:prstGeom>
            <a:noFill/>
          </p:spPr>
          <p:txBody>
            <a:bodyPr wrap="none" rtlCol="0">
              <a:spAutoFit/>
            </a:bodyPr>
            <a:lstStyle/>
            <a:p>
              <a:r>
                <a:rPr lang="en-US" altLang="zh-CN"/>
                <a:t>The determinant.cpp </a:t>
              </a:r>
            </a:p>
            <a:p>
              <a:r>
                <a:rPr lang="en-US" altLang="zh-CN"/>
                <a:t>and .h provided before</a:t>
              </a:r>
              <a:endParaRPr lang="zh-CN" altLang="en-US"/>
            </a:p>
          </p:txBody>
        </p:sp>
      </p:grpSp>
      <p:grpSp>
        <p:nvGrpSpPr>
          <p:cNvPr id="17" name="组合 16">
            <a:extLst>
              <a:ext uri="{FF2B5EF4-FFF2-40B4-BE49-F238E27FC236}">
                <a16:creationId xmlns:a16="http://schemas.microsoft.com/office/drawing/2014/main" id="{DCFEB84E-520D-410E-930C-FCAE2865E48F}"/>
              </a:ext>
            </a:extLst>
          </p:cNvPr>
          <p:cNvGrpSpPr/>
          <p:nvPr/>
        </p:nvGrpSpPr>
        <p:grpSpPr>
          <a:xfrm>
            <a:off x="3246339" y="4216785"/>
            <a:ext cx="2859314" cy="1754326"/>
            <a:chOff x="3118482" y="3936582"/>
            <a:chExt cx="2859314" cy="1754326"/>
          </a:xfrm>
        </p:grpSpPr>
        <p:sp>
          <p:nvSpPr>
            <p:cNvPr id="15" name="思想气泡: 云 14">
              <a:extLst>
                <a:ext uri="{FF2B5EF4-FFF2-40B4-BE49-F238E27FC236}">
                  <a16:creationId xmlns:a16="http://schemas.microsoft.com/office/drawing/2014/main" id="{AB324130-76E0-43FD-84C2-1D1AFE1E1564}"/>
                </a:ext>
              </a:extLst>
            </p:cNvPr>
            <p:cNvSpPr/>
            <p:nvPr/>
          </p:nvSpPr>
          <p:spPr>
            <a:xfrm rot="19962062" flipH="1">
              <a:off x="3118482" y="3936582"/>
              <a:ext cx="2859314" cy="1748971"/>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A17D86E-1C4D-4C01-AB6A-99010EC5D741}"/>
                </a:ext>
              </a:extLst>
            </p:cNvPr>
            <p:cNvSpPr txBox="1"/>
            <p:nvPr/>
          </p:nvSpPr>
          <p:spPr>
            <a:xfrm>
              <a:off x="3275793" y="3936582"/>
              <a:ext cx="2467342" cy="1754326"/>
            </a:xfrm>
            <a:prstGeom prst="rect">
              <a:avLst/>
            </a:prstGeom>
            <a:noFill/>
          </p:spPr>
          <p:txBody>
            <a:bodyPr wrap="none" rtlCol="0">
              <a:spAutoFit/>
            </a:bodyPr>
            <a:lstStyle/>
            <a:p>
              <a:r>
                <a:rPr lang="en-US" altLang="zh-CN"/>
                <a:t>                      Set the color </a:t>
              </a:r>
            </a:p>
            <a:p>
              <a:r>
                <a:rPr lang="en-US" altLang="zh-CN"/>
                <a:t>     as we did in Delaunay </a:t>
              </a:r>
            </a:p>
            <a:p>
              <a:r>
                <a:rPr lang="en-US" altLang="zh-CN"/>
                <a:t>Use an array to distinguish </a:t>
              </a:r>
            </a:p>
            <a:p>
              <a:r>
                <a:rPr lang="en-US" altLang="zh-CN"/>
                <a:t>each color, and in this way </a:t>
              </a:r>
            </a:p>
            <a:p>
              <a:r>
                <a:rPr lang="en-US" altLang="zh-CN"/>
                <a:t>It’s easy to use each </a:t>
              </a:r>
            </a:p>
            <a:p>
              <a:r>
                <a:rPr lang="en-US" altLang="zh-CN"/>
                <a:t>          color </a:t>
              </a:r>
              <a:endParaRPr lang="zh-CN" altLang="en-US"/>
            </a:p>
          </p:txBody>
        </p:sp>
      </p:grpSp>
    </p:spTree>
    <p:extLst>
      <p:ext uri="{BB962C8B-B14F-4D97-AF65-F5344CB8AC3E}">
        <p14:creationId xmlns:p14="http://schemas.microsoft.com/office/powerpoint/2010/main" val="88781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664431" y="1102360"/>
            <a:ext cx="3812717" cy="4724400"/>
          </a:xfrm>
        </p:spPr>
        <p:txBody>
          <a:bodyPr anchor="ctr">
            <a:normAutofit/>
          </a:bodyPr>
          <a:lstStyle/>
          <a:p>
            <a:r>
              <a:rPr lang="en-US" sz="3400"/>
              <a:t>Texturing</a:t>
            </a:r>
            <a:br>
              <a:rPr lang="en-US" sz="3400"/>
            </a:br>
            <a:r>
              <a:rPr lang="en-US" sz="3400"/>
              <a:t>-</a:t>
            </a:r>
            <a:r>
              <a:rPr lang="en-US" sz="3400" err="1"/>
              <a:t>yuxin</a:t>
            </a:r>
            <a:r>
              <a:rPr lang="en-US" sz="3400"/>
              <a:t> Yang</a:t>
            </a:r>
          </a:p>
        </p:txBody>
      </p:sp>
      <p:cxnSp>
        <p:nvCxnSpPr>
          <p:cNvPr id="9" name="Straight Connector 13">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7" descr="A picture containing chart&#10;&#10;Description automatically generated">
            <a:extLst>
              <a:ext uri="{FF2B5EF4-FFF2-40B4-BE49-F238E27FC236}">
                <a16:creationId xmlns:a16="http://schemas.microsoft.com/office/drawing/2014/main" id="{F5AC1118-E3C5-4FE7-A392-983FA76EF6C2}"/>
              </a:ext>
            </a:extLst>
          </p:cNvPr>
          <p:cNvPicPr>
            <a:picLocks noGrp="1" noChangeAspect="1"/>
          </p:cNvPicPr>
          <p:nvPr>
            <p:ph idx="1"/>
          </p:nvPr>
        </p:nvPicPr>
        <p:blipFill>
          <a:blip r:embed="rId2"/>
          <a:stretch>
            <a:fillRect/>
          </a:stretch>
        </p:blipFill>
        <p:spPr>
          <a:xfrm>
            <a:off x="5391352" y="1541843"/>
            <a:ext cx="6479683" cy="4285847"/>
          </a:xfrm>
        </p:spPr>
      </p:pic>
    </p:spTree>
    <p:extLst>
      <p:ext uri="{BB962C8B-B14F-4D97-AF65-F5344CB8AC3E}">
        <p14:creationId xmlns:p14="http://schemas.microsoft.com/office/powerpoint/2010/main" val="79591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664431" y="1102360"/>
            <a:ext cx="3812717" cy="4724400"/>
          </a:xfrm>
        </p:spPr>
        <p:txBody>
          <a:bodyPr anchor="ctr">
            <a:normAutofit/>
          </a:bodyPr>
          <a:lstStyle/>
          <a:p>
            <a:r>
              <a:rPr lang="en-US" sz="3400"/>
              <a:t>Texturing</a:t>
            </a:r>
            <a:br>
              <a:rPr lang="en-US" sz="3400"/>
            </a:br>
            <a:r>
              <a:rPr lang="en-US" sz="3400"/>
              <a:t>-</a:t>
            </a:r>
            <a:r>
              <a:rPr lang="en-US" sz="3400" err="1"/>
              <a:t>yuxin</a:t>
            </a:r>
            <a:r>
              <a:rPr lang="en-US" sz="3400"/>
              <a:t> yang</a:t>
            </a:r>
          </a:p>
        </p:txBody>
      </p:sp>
      <p:cxnSp>
        <p:nvCxnSpPr>
          <p:cNvPr id="9" name="Straight Connector 13">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A468A4A1-66C1-4622-B514-E6F9941D5E73}"/>
              </a:ext>
            </a:extLst>
          </p:cNvPr>
          <p:cNvSpPr>
            <a:spLocks noGrp="1"/>
          </p:cNvSpPr>
          <p:nvPr>
            <p:ph idx="1"/>
          </p:nvPr>
        </p:nvSpPr>
        <p:spPr>
          <a:xfrm>
            <a:off x="5797686" y="-115910"/>
            <a:ext cx="5683114" cy="6839353"/>
          </a:xfrm>
        </p:spPr>
        <p:txBody>
          <a:bodyPr anchor="ctr">
            <a:normAutofit lnSpcReduction="10000"/>
          </a:bodyPr>
          <a:lstStyle/>
          <a:p>
            <a:pPr>
              <a:spcBef>
                <a:spcPts val="0"/>
              </a:spcBef>
            </a:pPr>
            <a:r>
              <a:rPr lang="en-US" altLang="zh-CN">
                <a:ea typeface="+mn-lt"/>
                <a:cs typeface="+mn-lt"/>
              </a:rPr>
              <a:t>A</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is</a:t>
            </a:r>
            <a:r>
              <a:rPr lang="zh-CN" altLang="en-US">
                <a:ea typeface="+mn-lt"/>
                <a:cs typeface="+mn-lt"/>
              </a:rPr>
              <a:t> </a:t>
            </a:r>
            <a:r>
              <a:rPr lang="en-US" altLang="zh-CN">
                <a:ea typeface="+mn-lt"/>
                <a:cs typeface="+mn-lt"/>
              </a:rPr>
              <a:t>an</a:t>
            </a:r>
            <a:r>
              <a:rPr lang="zh-CN" altLang="en-US">
                <a:ea typeface="+mn-lt"/>
                <a:cs typeface="+mn-lt"/>
              </a:rPr>
              <a:t> </a:t>
            </a:r>
            <a:r>
              <a:rPr lang="en-US" altLang="zh-CN">
                <a:ea typeface="+mn-lt"/>
                <a:cs typeface="+mn-lt"/>
              </a:rPr>
              <a:t>OpenGL</a:t>
            </a:r>
            <a:r>
              <a:rPr lang="zh-CN" altLang="en-US">
                <a:ea typeface="+mn-lt"/>
                <a:cs typeface="+mn-lt"/>
              </a:rPr>
              <a:t> </a:t>
            </a:r>
            <a:r>
              <a:rPr lang="en-US" altLang="zh-CN">
                <a:ea typeface="+mn-lt"/>
                <a:cs typeface="+mn-lt"/>
              </a:rPr>
              <a:t>Object</a:t>
            </a:r>
            <a:r>
              <a:rPr lang="zh-CN" altLang="en-US">
                <a:ea typeface="+mn-lt"/>
                <a:cs typeface="+mn-lt"/>
              </a:rPr>
              <a:t> </a:t>
            </a:r>
            <a:r>
              <a:rPr lang="en-US" altLang="zh-CN">
                <a:ea typeface="+mn-lt"/>
                <a:cs typeface="+mn-lt"/>
              </a:rPr>
              <a:t>that</a:t>
            </a:r>
            <a:r>
              <a:rPr lang="zh-CN" altLang="en-US">
                <a:ea typeface="+mn-lt"/>
                <a:cs typeface="+mn-lt"/>
              </a:rPr>
              <a:t> </a:t>
            </a:r>
            <a:r>
              <a:rPr lang="en-US" altLang="zh-CN">
                <a:ea typeface="+mn-lt"/>
                <a:cs typeface="+mn-lt"/>
              </a:rPr>
              <a:t>contains</a:t>
            </a:r>
            <a:r>
              <a:rPr lang="zh-CN" altLang="en-US">
                <a:ea typeface="+mn-lt"/>
                <a:cs typeface="+mn-lt"/>
              </a:rPr>
              <a:t> </a:t>
            </a:r>
            <a:r>
              <a:rPr lang="en-US" altLang="zh-CN">
                <a:ea typeface="+mn-lt"/>
                <a:cs typeface="+mn-lt"/>
              </a:rPr>
              <a:t>one</a:t>
            </a:r>
            <a:r>
              <a:rPr lang="zh-CN" altLang="en-US">
                <a:ea typeface="+mn-lt"/>
                <a:cs typeface="+mn-lt"/>
              </a:rPr>
              <a:t> </a:t>
            </a:r>
            <a:r>
              <a:rPr lang="en-US" altLang="zh-CN">
                <a:ea typeface="+mn-lt"/>
                <a:cs typeface="+mn-lt"/>
              </a:rPr>
              <a:t>or</a:t>
            </a:r>
            <a:r>
              <a:rPr lang="zh-CN" altLang="en-US">
                <a:ea typeface="+mn-lt"/>
                <a:cs typeface="+mn-lt"/>
              </a:rPr>
              <a:t> </a:t>
            </a:r>
            <a:r>
              <a:rPr lang="en-US" altLang="zh-CN">
                <a:ea typeface="+mn-lt"/>
                <a:cs typeface="+mn-lt"/>
              </a:rPr>
              <a:t>more</a:t>
            </a:r>
            <a:r>
              <a:rPr lang="zh-CN" altLang="en-US">
                <a:ea typeface="+mn-lt"/>
                <a:cs typeface="+mn-lt"/>
              </a:rPr>
              <a:t> </a:t>
            </a:r>
            <a:r>
              <a:rPr lang="en-US" altLang="zh-CN">
                <a:ea typeface="+mn-lt"/>
                <a:cs typeface="+mn-lt"/>
              </a:rPr>
              <a:t>images</a:t>
            </a:r>
            <a:r>
              <a:rPr lang="zh-CN" altLang="en-US">
                <a:ea typeface="+mn-lt"/>
                <a:cs typeface="+mn-lt"/>
              </a:rPr>
              <a:t> </a:t>
            </a:r>
            <a:r>
              <a:rPr lang="en-US" altLang="zh-CN">
                <a:ea typeface="+mn-lt"/>
                <a:cs typeface="+mn-lt"/>
              </a:rPr>
              <a:t>that</a:t>
            </a:r>
            <a:r>
              <a:rPr lang="zh-CN" altLang="en-US">
                <a:ea typeface="+mn-lt"/>
                <a:cs typeface="+mn-lt"/>
              </a:rPr>
              <a:t> </a:t>
            </a:r>
            <a:r>
              <a:rPr lang="en-US" altLang="zh-CN">
                <a:ea typeface="+mn-lt"/>
                <a:cs typeface="+mn-lt"/>
              </a:rPr>
              <a:t>all</a:t>
            </a:r>
            <a:r>
              <a:rPr lang="zh-CN" altLang="en-US">
                <a:ea typeface="+mn-lt"/>
                <a:cs typeface="+mn-lt"/>
              </a:rPr>
              <a:t> </a:t>
            </a:r>
            <a:r>
              <a:rPr lang="en-US" altLang="zh-CN">
                <a:ea typeface="+mn-lt"/>
                <a:cs typeface="+mn-lt"/>
              </a:rPr>
              <a:t>have</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same</a:t>
            </a:r>
            <a:r>
              <a:rPr lang="zh-CN" altLang="en-US">
                <a:ea typeface="+mn-lt"/>
                <a:cs typeface="+mn-lt"/>
              </a:rPr>
              <a:t> </a:t>
            </a:r>
            <a:r>
              <a:rPr lang="en-US" altLang="zh-CN">
                <a:ea typeface="+mn-lt"/>
                <a:cs typeface="+mn-lt"/>
              </a:rPr>
              <a:t>image</a:t>
            </a:r>
            <a:r>
              <a:rPr lang="zh-CN" altLang="en-US">
                <a:ea typeface="+mn-lt"/>
                <a:cs typeface="+mn-lt"/>
              </a:rPr>
              <a:t> </a:t>
            </a:r>
            <a:r>
              <a:rPr lang="en-US" altLang="zh-CN">
                <a:ea typeface="+mn-lt"/>
                <a:cs typeface="+mn-lt"/>
              </a:rPr>
              <a:t>format</a:t>
            </a:r>
            <a:r>
              <a:rPr lang="en-US">
                <a:ea typeface="+mn-lt"/>
                <a:cs typeface="+mn-lt"/>
              </a:rPr>
              <a:t>.</a:t>
            </a:r>
            <a:endParaRPr lang="zh-CN" altLang="en-US">
              <a:ea typeface="+mn-lt"/>
              <a:cs typeface="+mn-lt"/>
            </a:endParaRPr>
          </a:p>
          <a:p>
            <a:pPr>
              <a:spcBef>
                <a:spcPts val="0"/>
              </a:spcBef>
            </a:pPr>
            <a:endParaRPr lang="zh-CN" altLang="en-US">
              <a:ea typeface="+mn-lt"/>
              <a:cs typeface="+mn-lt"/>
            </a:endParaRPr>
          </a:p>
          <a:p>
            <a:pPr>
              <a:spcBef>
                <a:spcPts val="0"/>
              </a:spcBef>
            </a:pPr>
            <a:r>
              <a:rPr lang="en-US" altLang="zh-CN">
                <a:ea typeface="+mn-lt"/>
                <a:cs typeface="+mn-lt"/>
              </a:rPr>
              <a:t>The</a:t>
            </a:r>
            <a:r>
              <a:rPr lang="zh-CN" altLang="en-US">
                <a:ea typeface="+mn-lt"/>
                <a:cs typeface="+mn-lt"/>
              </a:rPr>
              <a:t> </a:t>
            </a:r>
            <a:r>
              <a:rPr lang="en-US" altLang="zh-CN">
                <a:ea typeface="+mn-lt"/>
                <a:cs typeface="+mn-lt"/>
              </a:rPr>
              <a:t>basic</a:t>
            </a:r>
            <a:r>
              <a:rPr lang="zh-CN" altLang="en-US">
                <a:ea typeface="+mn-lt"/>
                <a:cs typeface="+mn-lt"/>
              </a:rPr>
              <a:t> </a:t>
            </a:r>
            <a:r>
              <a:rPr lang="en-US" altLang="zh-CN">
                <a:ea typeface="+mn-lt"/>
                <a:cs typeface="+mn-lt"/>
              </a:rPr>
              <a:t>idea</a:t>
            </a:r>
            <a:r>
              <a:rPr lang="zh-CN" altLang="en-US">
                <a:ea typeface="+mn-lt"/>
                <a:cs typeface="+mn-lt"/>
              </a:rPr>
              <a:t> </a:t>
            </a:r>
            <a:r>
              <a:rPr lang="en-US" altLang="zh-CN">
                <a:ea typeface="+mn-lt"/>
                <a:cs typeface="+mn-lt"/>
              </a:rPr>
              <a:t>of</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mapping</a:t>
            </a:r>
            <a:r>
              <a:rPr lang="zh-CN" altLang="en-US">
                <a:ea typeface="+mn-lt"/>
                <a:cs typeface="+mn-lt"/>
              </a:rPr>
              <a:t> </a:t>
            </a:r>
            <a:r>
              <a:rPr lang="en-US" altLang="zh-CN">
                <a:ea typeface="+mn-lt"/>
                <a:cs typeface="+mn-lt"/>
              </a:rPr>
              <a:t>is</a:t>
            </a:r>
            <a:r>
              <a:rPr lang="zh-CN" altLang="en-US">
                <a:ea typeface="+mn-lt"/>
                <a:cs typeface="+mn-lt"/>
              </a:rPr>
              <a:t> </a:t>
            </a:r>
            <a:r>
              <a:rPr lang="en-US" altLang="zh-CN">
                <a:ea typeface="+mn-lt"/>
                <a:cs typeface="+mn-lt"/>
              </a:rPr>
              <a:t>to</a:t>
            </a:r>
            <a:r>
              <a:rPr lang="zh-CN" altLang="en-US">
                <a:ea typeface="+mn-lt"/>
                <a:cs typeface="+mn-lt"/>
              </a:rPr>
              <a:t> </a:t>
            </a:r>
            <a:r>
              <a:rPr lang="en-US" altLang="zh-CN">
                <a:ea typeface="+mn-lt"/>
                <a:cs typeface="+mn-lt"/>
              </a:rPr>
              <a:t>first</a:t>
            </a:r>
            <a:r>
              <a:rPr lang="zh-CN" altLang="en-US">
                <a:ea typeface="+mn-lt"/>
                <a:cs typeface="+mn-lt"/>
              </a:rPr>
              <a:t> </a:t>
            </a:r>
            <a:r>
              <a:rPr lang="en-US" altLang="zh-CN">
                <a:ea typeface="+mn-lt"/>
                <a:cs typeface="+mn-lt"/>
              </a:rPr>
              <a:t>specify</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appropriate</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coordinates</a:t>
            </a:r>
            <a:r>
              <a:rPr lang="zh-CN" altLang="en-US">
                <a:ea typeface="+mn-lt"/>
                <a:cs typeface="+mn-lt"/>
              </a:rPr>
              <a:t> </a:t>
            </a:r>
            <a:r>
              <a:rPr lang="en-US" altLang="zh-CN">
                <a:ea typeface="+mn-lt"/>
                <a:cs typeface="+mn-lt"/>
              </a:rPr>
              <a:t>for</a:t>
            </a:r>
            <a:r>
              <a:rPr lang="zh-CN" altLang="en-US">
                <a:ea typeface="+mn-lt"/>
                <a:cs typeface="+mn-lt"/>
              </a:rPr>
              <a:t> </a:t>
            </a:r>
            <a:r>
              <a:rPr lang="en-US" altLang="zh-CN">
                <a:ea typeface="+mn-lt"/>
                <a:cs typeface="+mn-lt"/>
              </a:rPr>
              <a:t>each</a:t>
            </a:r>
            <a:r>
              <a:rPr lang="zh-CN" altLang="en-US">
                <a:ea typeface="+mn-lt"/>
                <a:cs typeface="+mn-lt"/>
              </a:rPr>
              <a:t> </a:t>
            </a:r>
            <a:r>
              <a:rPr lang="en-US" altLang="zh-CN">
                <a:ea typeface="+mn-lt"/>
                <a:cs typeface="+mn-lt"/>
              </a:rPr>
              <a:t>vertex</a:t>
            </a:r>
            <a:r>
              <a:rPr lang="zh-CN" altLang="en-US">
                <a:ea typeface="+mn-lt"/>
                <a:cs typeface="+mn-lt"/>
              </a:rPr>
              <a:t> </a:t>
            </a:r>
            <a:r>
              <a:rPr lang="en-US" altLang="zh-CN">
                <a:ea typeface="+mn-lt"/>
                <a:cs typeface="+mn-lt"/>
              </a:rPr>
              <a:t>in</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primitive,</a:t>
            </a:r>
            <a:r>
              <a:rPr lang="zh-CN" altLang="en-US">
                <a:ea typeface="+mn-lt"/>
                <a:cs typeface="+mn-lt"/>
              </a:rPr>
              <a:t> </a:t>
            </a:r>
            <a:r>
              <a:rPr lang="en-US" altLang="zh-CN">
                <a:ea typeface="+mn-lt"/>
                <a:cs typeface="+mn-lt"/>
              </a:rPr>
              <a:t>and</a:t>
            </a:r>
            <a:r>
              <a:rPr lang="zh-CN" altLang="en-US">
                <a:ea typeface="+mn-lt"/>
                <a:cs typeface="+mn-lt"/>
              </a:rPr>
              <a:t> </a:t>
            </a:r>
            <a:r>
              <a:rPr lang="en-US" altLang="zh-CN">
                <a:ea typeface="+mn-lt"/>
                <a:cs typeface="+mn-lt"/>
              </a:rPr>
              <a:t>then</a:t>
            </a:r>
            <a:r>
              <a:rPr lang="zh-CN" altLang="en-US">
                <a:ea typeface="+mn-lt"/>
                <a:cs typeface="+mn-lt"/>
              </a:rPr>
              <a:t> </a:t>
            </a:r>
            <a:r>
              <a:rPr lang="en-US" altLang="zh-CN">
                <a:ea typeface="+mn-lt"/>
                <a:cs typeface="+mn-lt"/>
              </a:rPr>
              <a:t>determine</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selected</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area</a:t>
            </a:r>
            <a:r>
              <a:rPr lang="zh-CN" altLang="en-US">
                <a:ea typeface="+mn-lt"/>
                <a:cs typeface="+mn-lt"/>
              </a:rPr>
              <a:t> </a:t>
            </a:r>
            <a:r>
              <a:rPr lang="en-US" altLang="zh-CN">
                <a:ea typeface="+mn-lt"/>
                <a:cs typeface="+mn-lt"/>
              </a:rPr>
              <a:t>in</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map</a:t>
            </a:r>
            <a:r>
              <a:rPr lang="zh-CN" altLang="en-US">
                <a:ea typeface="+mn-lt"/>
                <a:cs typeface="+mn-lt"/>
              </a:rPr>
              <a:t> </a:t>
            </a:r>
            <a:r>
              <a:rPr lang="en-US" altLang="zh-CN">
                <a:ea typeface="+mn-lt"/>
                <a:cs typeface="+mn-lt"/>
              </a:rPr>
              <a:t>through</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coordinates,</a:t>
            </a:r>
            <a:r>
              <a:rPr lang="zh-CN" altLang="en-US">
                <a:ea typeface="+mn-lt"/>
                <a:cs typeface="+mn-lt"/>
              </a:rPr>
              <a:t> </a:t>
            </a:r>
            <a:r>
              <a:rPr lang="en-US" altLang="zh-CN">
                <a:ea typeface="+mn-lt"/>
                <a:cs typeface="+mn-lt"/>
              </a:rPr>
              <a:t>and</a:t>
            </a:r>
            <a:r>
              <a:rPr lang="zh-CN" altLang="en-US">
                <a:ea typeface="+mn-lt"/>
                <a:cs typeface="+mn-lt"/>
              </a:rPr>
              <a:t> </a:t>
            </a:r>
            <a:r>
              <a:rPr lang="en-US" altLang="zh-CN">
                <a:ea typeface="+mn-lt"/>
                <a:cs typeface="+mn-lt"/>
              </a:rPr>
              <a:t>finally</a:t>
            </a:r>
            <a:r>
              <a:rPr lang="zh-CN" altLang="en-US">
                <a:ea typeface="+mn-lt"/>
                <a:cs typeface="+mn-lt"/>
              </a:rPr>
              <a:t> </a:t>
            </a:r>
            <a:r>
              <a:rPr lang="en-US" altLang="zh-CN">
                <a:ea typeface="+mn-lt"/>
                <a:cs typeface="+mn-lt"/>
              </a:rPr>
              <a:t>map</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content</a:t>
            </a:r>
            <a:r>
              <a:rPr lang="zh-CN" altLang="en-US">
                <a:ea typeface="+mn-lt"/>
                <a:cs typeface="+mn-lt"/>
              </a:rPr>
              <a:t> </a:t>
            </a:r>
            <a:r>
              <a:rPr lang="en-US" altLang="zh-CN">
                <a:ea typeface="+mn-lt"/>
                <a:cs typeface="+mn-lt"/>
              </a:rPr>
              <a:t>of</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selected</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area</a:t>
            </a:r>
            <a:r>
              <a:rPr lang="zh-CN" altLang="en-US">
                <a:ea typeface="+mn-lt"/>
                <a:cs typeface="+mn-lt"/>
              </a:rPr>
              <a:t> </a:t>
            </a:r>
            <a:r>
              <a:rPr lang="en-US" altLang="zh-CN">
                <a:ea typeface="+mn-lt"/>
                <a:cs typeface="+mn-lt"/>
              </a:rPr>
              <a:t>to</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specified</a:t>
            </a:r>
            <a:r>
              <a:rPr lang="zh-CN" altLang="en-US">
                <a:ea typeface="+mn-lt"/>
                <a:cs typeface="+mn-lt"/>
              </a:rPr>
              <a:t> </a:t>
            </a:r>
            <a:r>
              <a:rPr lang="en-US" altLang="zh-CN">
                <a:ea typeface="+mn-lt"/>
                <a:cs typeface="+mn-lt"/>
              </a:rPr>
              <a:t>primitive</a:t>
            </a:r>
            <a:r>
              <a:rPr lang="zh-CN" altLang="en-US">
                <a:ea typeface="+mn-lt"/>
                <a:cs typeface="+mn-lt"/>
              </a:rPr>
              <a:t> </a:t>
            </a:r>
            <a:r>
              <a:rPr lang="en-US" altLang="zh-CN">
                <a:ea typeface="+mn-lt"/>
                <a:cs typeface="+mn-lt"/>
              </a:rPr>
              <a:t>according</a:t>
            </a:r>
            <a:r>
              <a:rPr lang="zh-CN" altLang="en-US">
                <a:ea typeface="+mn-lt"/>
                <a:cs typeface="+mn-lt"/>
              </a:rPr>
              <a:t> </a:t>
            </a:r>
            <a:r>
              <a:rPr lang="en-US" altLang="zh-CN">
                <a:ea typeface="+mn-lt"/>
                <a:cs typeface="+mn-lt"/>
              </a:rPr>
              <a:t>to</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coordinates</a:t>
            </a:r>
            <a:r>
              <a:rPr lang="en-US">
                <a:ea typeface="+mn-lt"/>
                <a:cs typeface="+mn-lt"/>
              </a:rPr>
              <a:t>.</a:t>
            </a:r>
          </a:p>
          <a:p>
            <a:pPr>
              <a:spcBef>
                <a:spcPts val="0"/>
              </a:spcBef>
            </a:pPr>
            <a:endParaRPr lang="en-US">
              <a:ea typeface="+mn-lt"/>
              <a:cs typeface="+mn-lt"/>
            </a:endParaRPr>
          </a:p>
          <a:p>
            <a:pPr>
              <a:spcBef>
                <a:spcPts val="0"/>
              </a:spcBef>
            </a:pPr>
            <a:r>
              <a:rPr lang="en-US">
                <a:ea typeface="+mn-lt"/>
                <a:cs typeface="+mn-lt"/>
              </a:rPr>
              <a:t>In this project, we need to place of gates and car park by using the connection graph.</a:t>
            </a:r>
          </a:p>
          <a:p>
            <a:pPr>
              <a:spcBef>
                <a:spcPts val="0"/>
              </a:spcBef>
            </a:pPr>
            <a:endParaRPr lang="en-US">
              <a:ea typeface="+mn-lt"/>
              <a:cs typeface="+mn-lt"/>
            </a:endParaRPr>
          </a:p>
          <a:p>
            <a:pPr>
              <a:spcBef>
                <a:spcPts val="0"/>
              </a:spcBef>
            </a:pPr>
            <a:r>
              <a:rPr lang="en-US">
                <a:ea typeface="+mn-lt"/>
                <a:cs typeface="+mn-lt"/>
              </a:rPr>
              <a:t>Also, we need to place of gates and car park by using the connection graph.(The picture is copied from the pdf, just inform, delete the sentence.)</a:t>
            </a:r>
          </a:p>
        </p:txBody>
      </p:sp>
    </p:spTree>
    <p:extLst>
      <p:ext uri="{BB962C8B-B14F-4D97-AF65-F5344CB8AC3E}">
        <p14:creationId xmlns:p14="http://schemas.microsoft.com/office/powerpoint/2010/main" val="870256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AAE0423-BDD0-446E-8E7E-AD39C661C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954"/>
            <a:ext cx="12192000" cy="68510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1F4B48C8-2A0F-488D-AD2B-8302238506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7150" y="0"/>
            <a:ext cx="75549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D77D68-7684-476C-9F7D-FEB70D7F182E}"/>
              </a:ext>
            </a:extLst>
          </p:cNvPr>
          <p:cNvSpPr>
            <a:spLocks noGrp="1"/>
          </p:cNvSpPr>
          <p:nvPr>
            <p:ph type="title"/>
          </p:nvPr>
        </p:nvSpPr>
        <p:spPr>
          <a:xfrm>
            <a:off x="664431" y="1102360"/>
            <a:ext cx="3812717" cy="4724400"/>
          </a:xfrm>
        </p:spPr>
        <p:txBody>
          <a:bodyPr anchor="ctr">
            <a:normAutofit/>
          </a:bodyPr>
          <a:lstStyle/>
          <a:p>
            <a:r>
              <a:rPr lang="en-US" sz="3400"/>
              <a:t>Texturing</a:t>
            </a:r>
            <a:br>
              <a:rPr lang="en-US" sz="3400"/>
            </a:br>
            <a:r>
              <a:rPr lang="en-US" sz="3400"/>
              <a:t>-</a:t>
            </a:r>
            <a:r>
              <a:rPr lang="en-US" sz="3400" err="1"/>
              <a:t>yuxin</a:t>
            </a:r>
            <a:r>
              <a:rPr lang="en-US" sz="3400"/>
              <a:t> Yang</a:t>
            </a:r>
            <a:endParaRPr lang="en-US" sz="3400" err="1"/>
          </a:p>
        </p:txBody>
      </p:sp>
      <p:cxnSp>
        <p:nvCxnSpPr>
          <p:cNvPr id="9" name="Straight Connector 13">
            <a:extLst>
              <a:ext uri="{FF2B5EF4-FFF2-40B4-BE49-F238E27FC236}">
                <a16:creationId xmlns:a16="http://schemas.microsoft.com/office/drawing/2014/main" id="{C6BEB5BD-6C08-40C8-8912-A7FAB7C45A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94040" y="0"/>
            <a:ext cx="322728"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A picture containing text&#10;&#10;Description automatically generated">
            <a:extLst>
              <a:ext uri="{FF2B5EF4-FFF2-40B4-BE49-F238E27FC236}">
                <a16:creationId xmlns:a16="http://schemas.microsoft.com/office/drawing/2014/main" id="{65CD8FE9-6E44-44EA-BA16-AC0507EFDBA0}"/>
              </a:ext>
            </a:extLst>
          </p:cNvPr>
          <p:cNvPicPr>
            <a:picLocks noGrp="1" noChangeAspect="1"/>
          </p:cNvPicPr>
          <p:nvPr>
            <p:ph idx="1"/>
          </p:nvPr>
        </p:nvPicPr>
        <p:blipFill>
          <a:blip r:embed="rId2"/>
          <a:stretch>
            <a:fillRect/>
          </a:stretch>
        </p:blipFill>
        <p:spPr>
          <a:xfrm>
            <a:off x="6984347" y="139780"/>
            <a:ext cx="2926424" cy="2759352"/>
          </a:xfrm>
        </p:spPr>
      </p:pic>
      <p:sp>
        <p:nvSpPr>
          <p:cNvPr id="4" name="Content Placeholder 2">
            <a:extLst>
              <a:ext uri="{FF2B5EF4-FFF2-40B4-BE49-F238E27FC236}">
                <a16:creationId xmlns:a16="http://schemas.microsoft.com/office/drawing/2014/main" id="{E70FFD27-2C71-4240-B068-08FB7D2270C2}"/>
              </a:ext>
            </a:extLst>
          </p:cNvPr>
          <p:cNvSpPr txBox="1">
            <a:spLocks/>
          </p:cNvSpPr>
          <p:nvPr/>
        </p:nvSpPr>
        <p:spPr>
          <a:xfrm>
            <a:off x="5177672" y="2898959"/>
            <a:ext cx="6454581" cy="3597304"/>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altLang="zh-CN">
              <a:ea typeface="+mn-lt"/>
              <a:cs typeface="+mn-lt"/>
            </a:endParaRPr>
          </a:p>
          <a:p>
            <a:pPr>
              <a:spcBef>
                <a:spcPts val="0"/>
              </a:spcBef>
            </a:pPr>
            <a:r>
              <a:rPr lang="en-US" altLang="zh-CN">
                <a:ea typeface="+mn-lt"/>
                <a:cs typeface="+mn-lt"/>
              </a:rPr>
              <a:t>OpenGL</a:t>
            </a:r>
            <a:r>
              <a:rPr lang="zh-CN" altLang="en-US">
                <a:ea typeface="+mn-lt"/>
                <a:cs typeface="+mn-lt"/>
              </a:rPr>
              <a:t> </a:t>
            </a:r>
            <a:r>
              <a:rPr lang="en-US" altLang="zh-CN">
                <a:ea typeface="+mn-lt"/>
                <a:cs typeface="+mn-lt"/>
              </a:rPr>
              <a:t>is</a:t>
            </a:r>
            <a:r>
              <a:rPr lang="zh-CN" altLang="en-US">
                <a:ea typeface="+mn-lt"/>
                <a:cs typeface="+mn-lt"/>
              </a:rPr>
              <a:t> </a:t>
            </a:r>
            <a:r>
              <a:rPr lang="en-US" altLang="zh-CN">
                <a:ea typeface="+mn-lt"/>
                <a:cs typeface="+mn-lt"/>
              </a:rPr>
              <a:t>a</a:t>
            </a:r>
            <a:r>
              <a:rPr lang="zh-CN" altLang="en-US">
                <a:ea typeface="+mn-lt"/>
                <a:cs typeface="+mn-lt"/>
              </a:rPr>
              <a:t> </a:t>
            </a:r>
            <a:r>
              <a:rPr lang="en-US" altLang="zh-CN">
                <a:ea typeface="+mn-lt"/>
                <a:cs typeface="+mn-lt"/>
              </a:rPr>
              <a:t>state</a:t>
            </a:r>
            <a:r>
              <a:rPr lang="zh-CN" altLang="en-US">
                <a:ea typeface="+mn-lt"/>
                <a:cs typeface="+mn-lt"/>
              </a:rPr>
              <a:t> </a:t>
            </a:r>
            <a:r>
              <a:rPr lang="en-US" altLang="zh-CN">
                <a:ea typeface="+mn-lt"/>
                <a:cs typeface="+mn-lt"/>
              </a:rPr>
              <a:t>machine,</a:t>
            </a:r>
            <a:r>
              <a:rPr lang="zh-CN" altLang="en-US">
                <a:ea typeface="+mn-lt"/>
                <a:cs typeface="+mn-lt"/>
              </a:rPr>
              <a:t> </a:t>
            </a:r>
            <a:r>
              <a:rPr lang="en-US" altLang="zh-CN">
                <a:ea typeface="+mn-lt"/>
                <a:cs typeface="+mn-lt"/>
              </a:rPr>
              <a:t>all</a:t>
            </a:r>
            <a:r>
              <a:rPr lang="zh-CN" altLang="en-US">
                <a:ea typeface="+mn-lt"/>
                <a:cs typeface="+mn-lt"/>
              </a:rPr>
              <a:t> </a:t>
            </a:r>
            <a:r>
              <a:rPr lang="en-US" altLang="zh-CN">
                <a:ea typeface="+mn-lt"/>
                <a:cs typeface="+mn-lt"/>
              </a:rPr>
              <a:t>States</a:t>
            </a:r>
            <a:r>
              <a:rPr lang="zh-CN" altLang="en-US">
                <a:ea typeface="+mn-lt"/>
                <a:cs typeface="+mn-lt"/>
              </a:rPr>
              <a:t> </a:t>
            </a:r>
            <a:r>
              <a:rPr lang="en-US" altLang="zh-CN">
                <a:ea typeface="+mn-lt"/>
                <a:cs typeface="+mn-lt"/>
              </a:rPr>
              <a:t>must</a:t>
            </a:r>
            <a:r>
              <a:rPr lang="zh-CN" altLang="en-US">
                <a:ea typeface="+mn-lt"/>
                <a:cs typeface="+mn-lt"/>
              </a:rPr>
              <a:t> </a:t>
            </a:r>
            <a:r>
              <a:rPr lang="en-US" altLang="zh-CN">
                <a:ea typeface="+mn-lt"/>
                <a:cs typeface="+mn-lt"/>
              </a:rPr>
              <a:t>have</a:t>
            </a:r>
            <a:r>
              <a:rPr lang="zh-CN" altLang="en-US">
                <a:ea typeface="+mn-lt"/>
                <a:cs typeface="+mn-lt"/>
              </a:rPr>
              <a:t> </a:t>
            </a:r>
            <a:r>
              <a:rPr lang="en-US" altLang="zh-CN">
                <a:ea typeface="+mn-lt"/>
                <a:cs typeface="+mn-lt"/>
              </a:rPr>
              <a:t>a</a:t>
            </a:r>
            <a:r>
              <a:rPr lang="zh-CN" altLang="en-US">
                <a:ea typeface="+mn-lt"/>
                <a:cs typeface="+mn-lt"/>
              </a:rPr>
              <a:t> </a:t>
            </a:r>
            <a:r>
              <a:rPr lang="en-US" altLang="zh-CN">
                <a:ea typeface="+mn-lt"/>
                <a:cs typeface="+mn-lt"/>
              </a:rPr>
              <a:t>beginning</a:t>
            </a:r>
            <a:r>
              <a:rPr lang="zh-CN" altLang="en-US">
                <a:ea typeface="+mn-lt"/>
                <a:cs typeface="+mn-lt"/>
              </a:rPr>
              <a:t> </a:t>
            </a:r>
            <a:r>
              <a:rPr lang="en-US" altLang="zh-CN">
                <a:ea typeface="+mn-lt"/>
                <a:cs typeface="+mn-lt"/>
              </a:rPr>
              <a:t>and</a:t>
            </a:r>
            <a:r>
              <a:rPr lang="zh-CN" altLang="en-US">
                <a:ea typeface="+mn-lt"/>
                <a:cs typeface="+mn-lt"/>
              </a:rPr>
              <a:t> </a:t>
            </a:r>
            <a:r>
              <a:rPr lang="en-US" altLang="zh-CN">
                <a:ea typeface="+mn-lt"/>
                <a:cs typeface="+mn-lt"/>
              </a:rPr>
              <a:t>an</a:t>
            </a:r>
            <a:r>
              <a:rPr lang="zh-CN" altLang="en-US">
                <a:ea typeface="+mn-lt"/>
                <a:cs typeface="+mn-lt"/>
              </a:rPr>
              <a:t> </a:t>
            </a:r>
            <a:r>
              <a:rPr lang="en-US" altLang="zh-CN">
                <a:ea typeface="+mn-lt"/>
                <a:cs typeface="+mn-lt"/>
              </a:rPr>
              <a:t>end,</a:t>
            </a:r>
            <a:r>
              <a:rPr lang="zh-CN" altLang="en-US">
                <a:ea typeface="+mn-lt"/>
                <a:cs typeface="+mn-lt"/>
              </a:rPr>
              <a:t> </a:t>
            </a:r>
            <a:r>
              <a:rPr lang="en-US" altLang="zh-CN">
                <a:ea typeface="+mn-lt"/>
                <a:cs typeface="+mn-lt"/>
              </a:rPr>
              <a:t>otherwise</a:t>
            </a:r>
            <a:r>
              <a:rPr lang="zh-CN" altLang="en-US">
                <a:ea typeface="+mn-lt"/>
                <a:cs typeface="+mn-lt"/>
              </a:rPr>
              <a:t> </a:t>
            </a:r>
            <a:r>
              <a:rPr lang="en-US" altLang="zh-CN">
                <a:ea typeface="+mn-lt"/>
                <a:cs typeface="+mn-lt"/>
              </a:rPr>
              <a:t>there</a:t>
            </a:r>
            <a:r>
              <a:rPr lang="zh-CN" altLang="en-US">
                <a:ea typeface="+mn-lt"/>
                <a:cs typeface="+mn-lt"/>
              </a:rPr>
              <a:t> </a:t>
            </a:r>
            <a:r>
              <a:rPr lang="en-US" altLang="zh-CN">
                <a:ea typeface="+mn-lt"/>
                <a:cs typeface="+mn-lt"/>
              </a:rPr>
              <a:t>will</a:t>
            </a:r>
            <a:r>
              <a:rPr lang="zh-CN" altLang="en-US">
                <a:ea typeface="+mn-lt"/>
                <a:cs typeface="+mn-lt"/>
              </a:rPr>
              <a:t> </a:t>
            </a:r>
            <a:r>
              <a:rPr lang="en-US" altLang="zh-CN">
                <a:ea typeface="+mn-lt"/>
                <a:cs typeface="+mn-lt"/>
              </a:rPr>
              <a:t>be</a:t>
            </a:r>
            <a:r>
              <a:rPr lang="zh-CN" altLang="en-US">
                <a:ea typeface="+mn-lt"/>
                <a:cs typeface="+mn-lt"/>
              </a:rPr>
              <a:t> </a:t>
            </a:r>
            <a:r>
              <a:rPr lang="en-US" altLang="zh-CN">
                <a:ea typeface="+mn-lt"/>
                <a:cs typeface="+mn-lt"/>
              </a:rPr>
              <a:t>problems.</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same</a:t>
            </a:r>
            <a:r>
              <a:rPr lang="zh-CN" altLang="en-US">
                <a:ea typeface="+mn-lt"/>
                <a:cs typeface="+mn-lt"/>
              </a:rPr>
              <a:t> </a:t>
            </a:r>
            <a:r>
              <a:rPr lang="en-US" altLang="zh-CN">
                <a:ea typeface="+mn-lt"/>
                <a:cs typeface="+mn-lt"/>
              </a:rPr>
              <a:t>is</a:t>
            </a:r>
            <a:r>
              <a:rPr lang="zh-CN" altLang="en-US">
                <a:ea typeface="+mn-lt"/>
                <a:cs typeface="+mn-lt"/>
              </a:rPr>
              <a:t> </a:t>
            </a:r>
            <a:r>
              <a:rPr lang="en-US" altLang="zh-CN">
                <a:ea typeface="+mn-lt"/>
                <a:cs typeface="+mn-lt"/>
              </a:rPr>
              <a:t>true</a:t>
            </a:r>
            <a:r>
              <a:rPr lang="zh-CN" altLang="en-US">
                <a:ea typeface="+mn-lt"/>
                <a:cs typeface="+mn-lt"/>
              </a:rPr>
              <a:t> </a:t>
            </a:r>
            <a:r>
              <a:rPr lang="en-US" altLang="zh-CN">
                <a:ea typeface="+mn-lt"/>
                <a:cs typeface="+mn-lt"/>
              </a:rPr>
              <a:t>for</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display.</a:t>
            </a:r>
            <a:r>
              <a:rPr lang="zh-CN" altLang="en-US">
                <a:ea typeface="+mn-lt"/>
                <a:cs typeface="+mn-lt"/>
              </a:rPr>
              <a:t> </a:t>
            </a:r>
            <a:endParaRPr lang="en-US" altLang="zh-CN">
              <a:ea typeface="+mn-lt"/>
              <a:cs typeface="+mn-lt"/>
            </a:endParaRPr>
          </a:p>
          <a:p>
            <a:pPr>
              <a:spcBef>
                <a:spcPts val="0"/>
              </a:spcBef>
            </a:pPr>
            <a:endParaRPr lang="zh-CN" altLang="en-US">
              <a:ea typeface="+mn-lt"/>
              <a:cs typeface="+mn-lt"/>
            </a:endParaRPr>
          </a:p>
          <a:p>
            <a:pPr>
              <a:spcBef>
                <a:spcPts val="0"/>
              </a:spcBef>
            </a:pPr>
            <a:r>
              <a:rPr lang="en-US" altLang="zh-CN">
                <a:ea typeface="+mn-lt"/>
                <a:cs typeface="+mn-lt"/>
              </a:rPr>
              <a:t>Before</a:t>
            </a:r>
            <a:r>
              <a:rPr lang="zh-CN" altLang="en-US">
                <a:ea typeface="+mn-lt"/>
                <a:cs typeface="+mn-lt"/>
              </a:rPr>
              <a:t> </a:t>
            </a:r>
            <a:r>
              <a:rPr lang="en-US" altLang="zh-CN">
                <a:ea typeface="+mn-lt"/>
                <a:cs typeface="+mn-lt"/>
              </a:rPr>
              <a:t>applying</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texture,</a:t>
            </a:r>
            <a:r>
              <a:rPr lang="zh-CN" altLang="en-US">
                <a:ea typeface="+mn-lt"/>
                <a:cs typeface="+mn-lt"/>
              </a:rPr>
              <a:t> </a:t>
            </a:r>
            <a:r>
              <a:rPr lang="en-US" altLang="zh-CN">
                <a:ea typeface="+mn-lt"/>
                <a:cs typeface="+mn-lt"/>
              </a:rPr>
              <a:t>select</a:t>
            </a:r>
            <a:r>
              <a:rPr lang="zh-CN" altLang="en-US">
                <a:ea typeface="+mn-lt"/>
                <a:cs typeface="+mn-lt"/>
              </a:rPr>
              <a:t> </a:t>
            </a:r>
            <a:endParaRPr lang="en-US">
              <a:ea typeface="+mn-lt"/>
              <a:cs typeface="+mn-lt"/>
            </a:endParaRPr>
          </a:p>
          <a:p>
            <a:pPr>
              <a:spcBef>
                <a:spcPts val="0"/>
              </a:spcBef>
            </a:pPr>
            <a:r>
              <a:rPr lang="en-US" err="1">
                <a:ea typeface="+mn-lt"/>
                <a:cs typeface="+mn-lt"/>
              </a:rPr>
              <a:t>glE</a:t>
            </a:r>
            <a:r>
              <a:rPr lang="en-US" altLang="zh-CN" err="1">
                <a:ea typeface="+mn-lt"/>
                <a:cs typeface="+mn-lt"/>
              </a:rPr>
              <a:t>nable</a:t>
            </a:r>
            <a:r>
              <a:rPr lang="zh-CN" altLang="en-US">
                <a:ea typeface="+mn-lt"/>
                <a:cs typeface="+mn-lt"/>
              </a:rPr>
              <a:t> </a:t>
            </a:r>
            <a:r>
              <a:rPr lang="en-US" altLang="zh-CN">
                <a:ea typeface="+mn-lt"/>
                <a:cs typeface="+mn-lt"/>
              </a:rPr>
              <a:t>(GL_</a:t>
            </a:r>
            <a:r>
              <a:rPr lang="zh-CN" altLang="en-US">
                <a:ea typeface="+mn-lt"/>
                <a:cs typeface="+mn-lt"/>
              </a:rPr>
              <a:t> </a:t>
            </a:r>
            <a:r>
              <a:rPr lang="en-US" altLang="zh-CN">
                <a:ea typeface="+mn-lt"/>
                <a:cs typeface="+mn-lt"/>
              </a:rPr>
              <a:t>TEXTURE_</a:t>
            </a:r>
            <a:r>
              <a:rPr lang="en-US">
                <a:ea typeface="+mn-lt"/>
                <a:cs typeface="+mn-lt"/>
              </a:rPr>
              <a:t>2D);</a:t>
            </a:r>
            <a:endParaRPr lang="en-US" altLang="zh-CN">
              <a:ea typeface="+mn-lt"/>
              <a:cs typeface="+mn-lt"/>
            </a:endParaRPr>
          </a:p>
          <a:p>
            <a:pPr>
              <a:spcBef>
                <a:spcPts val="0"/>
              </a:spcBef>
            </a:pPr>
            <a:r>
              <a:rPr lang="zh-CN" altLang="en-US">
                <a:ea typeface="+mn-lt"/>
                <a:cs typeface="+mn-lt"/>
              </a:rPr>
              <a:t> </a:t>
            </a:r>
            <a:r>
              <a:rPr lang="en-US" altLang="zh-CN">
                <a:ea typeface="+mn-lt"/>
                <a:cs typeface="+mn-lt"/>
              </a:rPr>
              <a:t>After</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application,</a:t>
            </a:r>
            <a:endParaRPr lang="en-US">
              <a:ea typeface="+mn-lt"/>
              <a:cs typeface="+mn-lt"/>
            </a:endParaRPr>
          </a:p>
          <a:p>
            <a:pPr>
              <a:spcBef>
                <a:spcPts val="0"/>
              </a:spcBef>
            </a:pPr>
            <a:r>
              <a:rPr lang="en-US" altLang="zh-CN" err="1">
                <a:ea typeface="+mn-lt"/>
                <a:cs typeface="+mn-lt"/>
              </a:rPr>
              <a:t>gl</a:t>
            </a:r>
            <a:r>
              <a:rPr lang="en-US" err="1">
                <a:ea typeface="+mn-lt"/>
                <a:cs typeface="+mn-lt"/>
              </a:rPr>
              <a:t>D</a:t>
            </a:r>
            <a:r>
              <a:rPr lang="en-US" altLang="zh-CN" err="1">
                <a:ea typeface="+mn-lt"/>
                <a:cs typeface="+mn-lt"/>
              </a:rPr>
              <a:t>isable</a:t>
            </a:r>
            <a:r>
              <a:rPr lang="zh-CN" altLang="en-US">
                <a:ea typeface="+mn-lt"/>
                <a:cs typeface="+mn-lt"/>
              </a:rPr>
              <a:t> </a:t>
            </a:r>
            <a:r>
              <a:rPr lang="en-US" altLang="zh-CN">
                <a:ea typeface="+mn-lt"/>
                <a:cs typeface="+mn-lt"/>
              </a:rPr>
              <a:t>(GL_</a:t>
            </a:r>
            <a:r>
              <a:rPr lang="zh-CN" altLang="en-US">
                <a:ea typeface="+mn-lt"/>
                <a:cs typeface="+mn-lt"/>
              </a:rPr>
              <a:t> </a:t>
            </a:r>
            <a:r>
              <a:rPr lang="en-US" altLang="zh-CN">
                <a:ea typeface="+mn-lt"/>
                <a:cs typeface="+mn-lt"/>
              </a:rPr>
              <a:t>TEXTURE_</a:t>
            </a:r>
            <a:r>
              <a:rPr lang="zh-CN" altLang="en-US">
                <a:ea typeface="+mn-lt"/>
                <a:cs typeface="+mn-lt"/>
              </a:rPr>
              <a:t> </a:t>
            </a:r>
            <a:r>
              <a:rPr lang="en-US" altLang="zh-CN">
                <a:ea typeface="+mn-lt"/>
                <a:cs typeface="+mn-lt"/>
              </a:rPr>
              <a:t>2D);</a:t>
            </a:r>
            <a:r>
              <a:rPr lang="zh-CN" altLang="en-US">
                <a:ea typeface="+mn-lt"/>
                <a:cs typeface="+mn-lt"/>
              </a:rPr>
              <a:t> </a:t>
            </a:r>
            <a:endParaRPr lang="en-US">
              <a:ea typeface="+mn-lt"/>
              <a:cs typeface="+mn-lt"/>
            </a:endParaRPr>
          </a:p>
          <a:p>
            <a:pPr>
              <a:spcBef>
                <a:spcPts val="0"/>
              </a:spcBef>
            </a:pPr>
            <a:r>
              <a:rPr lang="en-US">
                <a:ea typeface="+mn-lt"/>
                <a:cs typeface="+mn-lt"/>
              </a:rPr>
              <a:t>d</a:t>
            </a:r>
            <a:r>
              <a:rPr lang="en-US" altLang="zh-CN">
                <a:ea typeface="+mn-lt"/>
                <a:cs typeface="+mn-lt"/>
              </a:rPr>
              <a:t>isplay</a:t>
            </a:r>
            <a:r>
              <a:rPr lang="zh-CN" altLang="en-US">
                <a:ea typeface="+mn-lt"/>
                <a:cs typeface="+mn-lt"/>
              </a:rPr>
              <a:t> </a:t>
            </a:r>
            <a:r>
              <a:rPr lang="en-US">
                <a:ea typeface="+mn-lt"/>
                <a:cs typeface="+mn-lt"/>
              </a:rPr>
              <a:t>and define the shape:</a:t>
            </a:r>
          </a:p>
          <a:p>
            <a:pPr>
              <a:spcBef>
                <a:spcPts val="0"/>
              </a:spcBef>
            </a:pPr>
            <a:r>
              <a:rPr lang="en-US" altLang="zh-CN" err="1">
                <a:ea typeface="+mn-lt"/>
                <a:cs typeface="+mn-lt"/>
              </a:rPr>
              <a:t>gl</a:t>
            </a:r>
            <a:r>
              <a:rPr lang="en-US" err="1">
                <a:ea typeface="+mn-lt"/>
                <a:cs typeface="+mn-lt"/>
              </a:rPr>
              <a:t>B</a:t>
            </a:r>
            <a:r>
              <a:rPr lang="en-US" altLang="zh-CN" err="1">
                <a:ea typeface="+mn-lt"/>
                <a:cs typeface="+mn-lt"/>
              </a:rPr>
              <a:t>egin</a:t>
            </a:r>
            <a:r>
              <a:rPr lang="zh-CN" altLang="en-US">
                <a:ea typeface="+mn-lt"/>
                <a:cs typeface="+mn-lt"/>
              </a:rPr>
              <a:t> </a:t>
            </a:r>
            <a:r>
              <a:rPr lang="en-US" altLang="zh-CN">
                <a:ea typeface="+mn-lt"/>
                <a:cs typeface="+mn-lt"/>
              </a:rPr>
              <a:t>(GL</a:t>
            </a:r>
            <a:r>
              <a:rPr lang="en-US">
                <a:ea typeface="+mn-lt"/>
                <a:cs typeface="+mn-lt"/>
              </a:rPr>
              <a:t>_QUANDS</a:t>
            </a:r>
            <a:r>
              <a:rPr lang="en-US" altLang="zh-CN">
                <a:ea typeface="+mn-lt"/>
                <a:cs typeface="+mn-lt"/>
              </a:rPr>
              <a:t>)</a:t>
            </a:r>
            <a:r>
              <a:rPr lang="en-US">
                <a:ea typeface="+mn-lt"/>
                <a:cs typeface="+mn-lt"/>
              </a:rPr>
              <a:t>;</a:t>
            </a:r>
            <a:r>
              <a:rPr lang="zh-CN" altLang="en-US">
                <a:ea typeface="+mn-lt"/>
                <a:cs typeface="+mn-lt"/>
              </a:rPr>
              <a:t> </a:t>
            </a:r>
            <a:endParaRPr lang="en-US">
              <a:ea typeface="+mn-lt"/>
              <a:cs typeface="+mn-lt"/>
            </a:endParaRPr>
          </a:p>
          <a:p>
            <a:pPr>
              <a:spcBef>
                <a:spcPts val="0"/>
              </a:spcBef>
            </a:pPr>
            <a:r>
              <a:rPr lang="en-US" altLang="zh-CN">
                <a:ea typeface="+mn-lt"/>
                <a:cs typeface="+mn-lt"/>
              </a:rPr>
              <a:t>after</a:t>
            </a:r>
            <a:r>
              <a:rPr lang="zh-CN" altLang="en-US">
                <a:ea typeface="+mn-lt"/>
                <a:cs typeface="+mn-lt"/>
              </a:rPr>
              <a:t> </a:t>
            </a:r>
            <a:r>
              <a:rPr lang="en-US" altLang="zh-CN">
                <a:ea typeface="+mn-lt"/>
                <a:cs typeface="+mn-lt"/>
              </a:rPr>
              <a:t>the</a:t>
            </a:r>
            <a:r>
              <a:rPr lang="zh-CN" altLang="en-US">
                <a:ea typeface="+mn-lt"/>
                <a:cs typeface="+mn-lt"/>
              </a:rPr>
              <a:t> </a:t>
            </a:r>
            <a:r>
              <a:rPr lang="en-US" altLang="zh-CN">
                <a:ea typeface="+mn-lt"/>
                <a:cs typeface="+mn-lt"/>
              </a:rPr>
              <a:t>display,</a:t>
            </a:r>
            <a:r>
              <a:rPr lang="zh-CN" altLang="en-US">
                <a:ea typeface="+mn-lt"/>
                <a:cs typeface="+mn-lt"/>
              </a:rPr>
              <a:t> </a:t>
            </a:r>
            <a:r>
              <a:rPr lang="en-US" altLang="zh-CN" err="1">
                <a:ea typeface="+mn-lt"/>
                <a:cs typeface="+mn-lt"/>
              </a:rPr>
              <a:t>gl</a:t>
            </a:r>
            <a:r>
              <a:rPr lang="en-US" err="1">
                <a:ea typeface="+mn-lt"/>
                <a:cs typeface="+mn-lt"/>
              </a:rPr>
              <a:t>E</a:t>
            </a:r>
            <a:r>
              <a:rPr lang="en-US" altLang="zh-CN" err="1">
                <a:ea typeface="+mn-lt"/>
                <a:cs typeface="+mn-lt"/>
              </a:rPr>
              <a:t>nd</a:t>
            </a:r>
            <a:r>
              <a:rPr lang="en-US" altLang="zh-CN">
                <a:ea typeface="+mn-lt"/>
                <a:cs typeface="+mn-lt"/>
              </a:rPr>
              <a:t>().</a:t>
            </a:r>
            <a:r>
              <a:rPr lang="zh-CN" altLang="en-US">
                <a:ea typeface="+mn-lt"/>
                <a:cs typeface="+mn-lt"/>
              </a:rPr>
              <a:t> </a:t>
            </a:r>
            <a:endParaRPr lang="en-US" altLang="zh-CN">
              <a:ea typeface="+mn-lt"/>
              <a:cs typeface="+mn-lt"/>
            </a:endParaRPr>
          </a:p>
          <a:p>
            <a:pPr>
              <a:spcBef>
                <a:spcPts val="0"/>
              </a:spcBef>
            </a:pPr>
            <a:endParaRPr lang="zh-CN" altLang="en-US">
              <a:ea typeface="+mn-lt"/>
              <a:cs typeface="+mn-lt"/>
            </a:endParaRPr>
          </a:p>
          <a:p>
            <a:pPr>
              <a:spcBef>
                <a:spcPts val="0"/>
              </a:spcBef>
            </a:pPr>
            <a:r>
              <a:rPr lang="en-US" altLang="zh-CN">
                <a:ea typeface="+mn-lt"/>
                <a:cs typeface="+mn-lt"/>
              </a:rPr>
              <a:t>Each</a:t>
            </a:r>
            <a:r>
              <a:rPr lang="zh-CN" altLang="en-US">
                <a:ea typeface="+mn-lt"/>
                <a:cs typeface="+mn-lt"/>
              </a:rPr>
              <a:t> </a:t>
            </a:r>
            <a:r>
              <a:rPr lang="en-US" altLang="zh-CN">
                <a:ea typeface="+mn-lt"/>
                <a:cs typeface="+mn-lt"/>
              </a:rPr>
              <a:t>state</a:t>
            </a:r>
            <a:r>
              <a:rPr lang="zh-CN" altLang="en-US">
                <a:ea typeface="+mn-lt"/>
                <a:cs typeface="+mn-lt"/>
              </a:rPr>
              <a:t> </a:t>
            </a:r>
            <a:r>
              <a:rPr lang="en-US" altLang="zh-CN">
                <a:ea typeface="+mn-lt"/>
                <a:cs typeface="+mn-lt"/>
              </a:rPr>
              <a:t>starts</a:t>
            </a:r>
            <a:r>
              <a:rPr lang="zh-CN" altLang="en-US">
                <a:ea typeface="+mn-lt"/>
                <a:cs typeface="+mn-lt"/>
              </a:rPr>
              <a:t> </a:t>
            </a:r>
            <a:r>
              <a:rPr lang="en-US" altLang="zh-CN">
                <a:ea typeface="+mn-lt"/>
                <a:cs typeface="+mn-lt"/>
              </a:rPr>
              <a:t>and</a:t>
            </a:r>
            <a:r>
              <a:rPr lang="zh-CN" altLang="en-US">
                <a:ea typeface="+mn-lt"/>
                <a:cs typeface="+mn-lt"/>
              </a:rPr>
              <a:t> </a:t>
            </a:r>
            <a:r>
              <a:rPr lang="en-US" altLang="zh-CN">
                <a:ea typeface="+mn-lt"/>
                <a:cs typeface="+mn-lt"/>
              </a:rPr>
              <a:t>ends</a:t>
            </a:r>
            <a:r>
              <a:rPr lang="zh-CN" altLang="en-US">
                <a:ea typeface="+mn-lt"/>
                <a:cs typeface="+mn-lt"/>
              </a:rPr>
              <a:t> </a:t>
            </a:r>
            <a:r>
              <a:rPr lang="en-US" altLang="zh-CN">
                <a:ea typeface="+mn-lt"/>
                <a:cs typeface="+mn-lt"/>
              </a:rPr>
              <a:t>one</a:t>
            </a:r>
            <a:r>
              <a:rPr lang="zh-CN" altLang="en-US">
                <a:ea typeface="+mn-lt"/>
                <a:cs typeface="+mn-lt"/>
              </a:rPr>
              <a:t> </a:t>
            </a:r>
            <a:r>
              <a:rPr lang="en-US" altLang="zh-CN">
                <a:ea typeface="+mn-lt"/>
                <a:cs typeface="+mn-lt"/>
              </a:rPr>
              <a:t>by</a:t>
            </a:r>
            <a:r>
              <a:rPr lang="zh-CN" altLang="en-US">
                <a:ea typeface="+mn-lt"/>
                <a:cs typeface="+mn-lt"/>
              </a:rPr>
              <a:t> </a:t>
            </a:r>
            <a:r>
              <a:rPr lang="en-US" altLang="zh-CN">
                <a:ea typeface="+mn-lt"/>
                <a:cs typeface="+mn-lt"/>
              </a:rPr>
              <a:t>one</a:t>
            </a:r>
            <a:r>
              <a:rPr lang="en-US">
                <a:ea typeface="+mn-lt"/>
                <a:cs typeface="+mn-lt"/>
              </a:rPr>
              <a:t>.</a:t>
            </a:r>
          </a:p>
          <a:p>
            <a:pPr>
              <a:spcBef>
                <a:spcPts val="0"/>
              </a:spcBef>
            </a:pPr>
            <a:endParaRPr lang="en-US">
              <a:ea typeface="+mn-lt"/>
              <a:cs typeface="+mn-lt"/>
            </a:endParaRPr>
          </a:p>
          <a:p>
            <a:pPr>
              <a:spcBef>
                <a:spcPts val="0"/>
              </a:spcBef>
            </a:pPr>
            <a:r>
              <a:rPr lang="en-US">
                <a:ea typeface="+mn-lt"/>
                <a:cs typeface="+mn-lt"/>
              </a:rPr>
              <a:t>for other, </a:t>
            </a:r>
            <a:r>
              <a:rPr lang="en-US" err="1">
                <a:ea typeface="+mn-lt"/>
                <a:cs typeface="+mn-lt"/>
              </a:rPr>
              <a:t>glVertex</a:t>
            </a:r>
            <a:r>
              <a:rPr lang="en-US">
                <a:ea typeface="+mn-lt"/>
                <a:cs typeface="+mn-lt"/>
              </a:rPr>
              <a:t>() defines the </a:t>
            </a:r>
            <a:r>
              <a:rPr lang="en-US" err="1">
                <a:ea typeface="+mn-lt"/>
                <a:cs typeface="+mn-lt"/>
              </a:rPr>
              <a:t>vertex,and</a:t>
            </a:r>
            <a:r>
              <a:rPr lang="en-US">
                <a:ea typeface="+mn-lt"/>
                <a:cs typeface="+mn-lt"/>
              </a:rPr>
              <a:t> glTexCoord2f() defines the </a:t>
            </a:r>
            <a:r>
              <a:rPr lang="en-US" err="1">
                <a:ea typeface="+mn-lt"/>
                <a:cs typeface="+mn-lt"/>
              </a:rPr>
              <a:t>coord.and</a:t>
            </a:r>
            <a:r>
              <a:rPr lang="en-US">
                <a:ea typeface="+mn-lt"/>
                <a:cs typeface="+mn-lt"/>
              </a:rPr>
              <a:t> also ,we can use these two </a:t>
            </a:r>
            <a:r>
              <a:rPr lang="en-US" err="1">
                <a:ea typeface="+mn-lt"/>
                <a:cs typeface="+mn-lt"/>
              </a:rPr>
              <a:t>fuctions</a:t>
            </a:r>
            <a:r>
              <a:rPr lang="en-US">
                <a:ea typeface="+mn-lt"/>
                <a:cs typeface="+mn-lt"/>
              </a:rPr>
              <a:t>  to change the Rotation angle of the figure.</a:t>
            </a:r>
          </a:p>
          <a:p>
            <a:pPr>
              <a:spcBef>
                <a:spcPts val="0"/>
              </a:spcBef>
            </a:pPr>
            <a:endParaRPr lang="en-US">
              <a:ea typeface="+mn-lt"/>
              <a:cs typeface="+mn-lt"/>
            </a:endParaRPr>
          </a:p>
          <a:p>
            <a:pPr>
              <a:spcBef>
                <a:spcPts val="0"/>
              </a:spcBef>
            </a:pPr>
            <a:r>
              <a:rPr lang="en-US">
                <a:ea typeface="+mn-lt"/>
                <a:cs typeface="+mn-lt"/>
              </a:rPr>
              <a:t>In the texture code on the left, the texture is stretched by s-axis and T-axis.</a:t>
            </a:r>
          </a:p>
          <a:p>
            <a:pPr>
              <a:spcBef>
                <a:spcPts val="0"/>
              </a:spcBef>
            </a:pPr>
            <a:endParaRPr lang="en-US">
              <a:ea typeface="+mn-lt"/>
              <a:cs typeface="+mn-lt"/>
            </a:endParaRPr>
          </a:p>
        </p:txBody>
      </p:sp>
    </p:spTree>
    <p:extLst>
      <p:ext uri="{BB962C8B-B14F-4D97-AF65-F5344CB8AC3E}">
        <p14:creationId xmlns:p14="http://schemas.microsoft.com/office/powerpoint/2010/main" val="2516137584"/>
      </p:ext>
    </p:extLst>
  </p:cSld>
  <p:clrMapOvr>
    <a:masterClrMapping/>
  </p:clrMapOvr>
</p:sld>
</file>

<file path=ppt/theme/theme1.xml><?xml version="1.0" encoding="utf-8"?>
<a:theme xmlns:a="http://schemas.openxmlformats.org/drawingml/2006/main" name="AngleLinesVTI">
  <a:themeElements>
    <a:clrScheme name="AnalogousFromRegularSeed_2SEEDS">
      <a:dk1>
        <a:srgbClr val="000000"/>
      </a:dk1>
      <a:lt1>
        <a:srgbClr val="FFFFFF"/>
      </a:lt1>
      <a:dk2>
        <a:srgbClr val="242B41"/>
      </a:dk2>
      <a:lt2>
        <a:srgbClr val="E2E8E6"/>
      </a:lt2>
      <a:accent1>
        <a:srgbClr val="C02C69"/>
      </a:accent1>
      <a:accent2>
        <a:srgbClr val="D23EB8"/>
      </a:accent2>
      <a:accent3>
        <a:srgbClr val="D23F3E"/>
      </a:accent3>
      <a:accent4>
        <a:srgbClr val="2BB97B"/>
      </a:accent4>
      <a:accent5>
        <a:srgbClr val="35B4B2"/>
      </a:accent5>
      <a:accent6>
        <a:srgbClr val="2C85C0"/>
      </a:accent6>
      <a:hlink>
        <a:srgbClr val="31956C"/>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docProps/app.xml><?xml version="1.0" encoding="utf-8"?>
<Properties xmlns="http://schemas.openxmlformats.org/officeDocument/2006/extended-properties" xmlns:vt="http://schemas.openxmlformats.org/officeDocument/2006/docPropsVTypes">
  <Template>TF10001119</Template>
  <TotalTime>0</TotalTime>
  <Words>846</Words>
  <Application>Microsoft Office PowerPoint</Application>
  <PresentationFormat>宽屏</PresentationFormat>
  <Paragraphs>69</Paragraphs>
  <Slides>11</Slides>
  <Notes>0</Notes>
  <HiddenSlides>0</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Arial,Sans-Serif</vt:lpstr>
      <vt:lpstr>Arial</vt:lpstr>
      <vt:lpstr>Tw Cen MT Condensed</vt:lpstr>
      <vt:lpstr>Tw Cen MT Condensed Extra Bold</vt:lpstr>
      <vt:lpstr>Univers Condensed Light</vt:lpstr>
      <vt:lpstr>Walbaum Display Light</vt:lpstr>
      <vt:lpstr>AngleLinesVTI</vt:lpstr>
      <vt:lpstr>Project:  Tiny TOY CARS</vt:lpstr>
      <vt:lpstr>Introduction -Asad Muhammad</vt:lpstr>
      <vt:lpstr>Introduction -Asad muhammad</vt:lpstr>
      <vt:lpstr>Delaunay Graph  - Fatou senghor</vt:lpstr>
      <vt:lpstr>Voronoi  -Yuqi hao</vt:lpstr>
      <vt:lpstr>Voronoi  -Yuqi hao</vt:lpstr>
      <vt:lpstr>Texturing -yuxin Yang</vt:lpstr>
      <vt:lpstr>Texturing -yuxin yang</vt:lpstr>
      <vt:lpstr>Texturing -yuxin Yang</vt:lpstr>
      <vt:lpstr>Car Movement -asonye Ajachukwu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郝 煜琦</cp:lastModifiedBy>
  <cp:revision>3</cp:revision>
  <dcterms:created xsi:type="dcterms:W3CDTF">2021-01-19T17:32:08Z</dcterms:created>
  <dcterms:modified xsi:type="dcterms:W3CDTF">2021-01-20T10:23:33Z</dcterms:modified>
</cp:coreProperties>
</file>